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Barlow Semi Condensed" panose="00000506000000000000" pitchFamily="2" charset="0"/>
      <p:regular r:id="rId37"/>
      <p:bold r:id="rId38"/>
      <p:italic r:id="rId39"/>
      <p:boldItalic r:id="rId40"/>
    </p:embeddedFont>
    <p:embeddedFont>
      <p:font typeface="Barlow Semi Condensed Medium" panose="00000606000000000000" pitchFamily="2" charset="0"/>
      <p:regular r:id="rId41"/>
      <p:bold r:id="rId42"/>
      <p:italic r:id="rId43"/>
      <p:boldItalic r:id="rId44"/>
    </p:embeddedFont>
    <p:embeddedFont>
      <p:font typeface="Fjalla One" panose="02000506040000020004" pitchFamily="2" charset="0"/>
      <p:regular r:id="rId45"/>
    </p:embeddedFont>
    <p:embeddedFont>
      <p:font typeface="Roboto Condensed Light" panose="02000000000000000000" pitchFamily="2"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067035-798E-49F0-9BD9-3AAAB54272AA}" v="1" dt="2022-05-03T21:55:09.425"/>
  </p1510:revLst>
</p1510:revInfo>
</file>

<file path=ppt/tableStyles.xml><?xml version="1.0" encoding="utf-8"?>
<a:tblStyleLst xmlns:a="http://schemas.openxmlformats.org/drawingml/2006/main" def="{F9CADEC4-CA1A-4BE9-A02B-8CA51290501C}">
  <a:tblStyle styleId="{F9CADEC4-CA1A-4BE9-A02B-8CA51290501C}" styleName="Table_0">
    <a:wholeTbl>
      <a:tcTxStyle>
        <a:font>
          <a:latin typeface="Arial"/>
          <a:ea typeface="Arial"/>
          <a:cs typeface="Arial"/>
        </a:font>
        <a:srgbClr val="000000"/>
      </a:tcTxStyle>
      <a:tcStyle>
        <a:tcBdr>
          <a:left>
            <a:ln w="28575" cap="flat" cmpd="sng">
              <a:solidFill>
                <a:srgbClr val="CFE2F3"/>
              </a:solidFill>
              <a:prstDash val="solid"/>
              <a:round/>
              <a:headEnd type="none" w="sm" len="sm"/>
              <a:tailEnd type="none" w="sm" len="sm"/>
            </a:ln>
          </a:left>
          <a:right>
            <a:ln w="28575" cap="flat" cmpd="sng">
              <a:solidFill>
                <a:srgbClr val="CFE2F3"/>
              </a:solidFill>
              <a:prstDash val="solid"/>
              <a:round/>
              <a:headEnd type="none" w="sm" len="sm"/>
              <a:tailEnd type="none" w="sm" len="sm"/>
            </a:ln>
          </a:right>
          <a:top>
            <a:ln w="28575" cap="flat" cmpd="sng">
              <a:solidFill>
                <a:srgbClr val="CFE2F3"/>
              </a:solidFill>
              <a:prstDash val="solid"/>
              <a:round/>
              <a:headEnd type="none" w="sm" len="sm"/>
              <a:tailEnd type="none" w="sm" len="sm"/>
            </a:ln>
          </a:top>
          <a:bottom>
            <a:ln w="28575" cap="flat" cmpd="sng">
              <a:solidFill>
                <a:srgbClr val="CFE2F3"/>
              </a:solidFill>
              <a:prstDash val="solid"/>
              <a:round/>
              <a:headEnd type="none" w="sm" len="sm"/>
              <a:tailEnd type="none" w="sm" len="sm"/>
            </a:ln>
          </a:bottom>
          <a:insideH>
            <a:ln w="28575" cap="flat" cmpd="sng">
              <a:solidFill>
                <a:srgbClr val="CFE2F3"/>
              </a:solidFill>
              <a:prstDash val="solid"/>
              <a:round/>
              <a:headEnd type="none" w="sm" len="sm"/>
              <a:tailEnd type="none" w="sm" len="sm"/>
            </a:ln>
          </a:insideH>
          <a:insideV>
            <a:ln w="28575" cap="flat" cmpd="sng">
              <a:solidFill>
                <a:srgbClr val="CFE2F3"/>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04F0C13-10D3-4FA9-87A6-68F21B8A1D7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1721786407_0_1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1721786407_0_1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1172178640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1172178640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1828818c5a_1_1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1828818c5a_1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11721786407_0_1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11721786407_0_1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1721786407_0_1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1721786407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1721786407_0_1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1721786407_0_1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11721786407_0_1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11721786407_0_1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141d3ea1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141d3ea1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721786407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721786407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1721786407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1721786407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11828818c5a_1_1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11828818c5a_1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1828818c5a_1_1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1828818c5a_1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11828818c5a_1_1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11828818c5a_1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11721786407_0_1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11721786407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1828818c5a_1_1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1828818c5a_1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11828818c5a_1_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11828818c5a_1_1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1721786407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172178640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11828818c5a_1_1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11828818c5a_1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11721786407_0_1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1721786407_0_1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11721786407_0_1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11721786407_0_1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11721786407_0_1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11721786407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1721786407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1721786407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11721786407_0_1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11721786407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1721786407_0_1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1721786407_0_1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11721786407_0_1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11721786407_0_1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1828818c5a_1_1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1828818c5a_1_1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1828818c5a_1_1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1828818c5a_1_1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11828818c5a_1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11828818c5a_1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828818c5a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828818c5a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11828818c5a_1_1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11828818c5a_1_1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11721786407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11721786407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1169185a36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1169185a36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69185a3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69185a3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100">
                <a:solidFill>
                  <a:schemeClr val="accent1"/>
                </a:solidFill>
                <a:latin typeface="Barlow Semi Condensed Medium"/>
                <a:ea typeface="Barlow Semi Condensed Medium"/>
                <a:cs typeface="Barlow Semi Condensed Medium"/>
                <a:sym typeface="Barlow Semi Condensed Medium"/>
              </a:rPr>
              <a:t>CREDITS:</a:t>
            </a:r>
            <a:r>
              <a:rPr lang="es-419" sz="1100">
                <a:solidFill>
                  <a:schemeClr val="dk2"/>
                </a:solidFill>
                <a:latin typeface="Barlow Semi Condensed"/>
                <a:ea typeface="Barlow Semi Condensed"/>
                <a:cs typeface="Barlow Semi Condensed"/>
                <a:sym typeface="Barlow Semi Condensed"/>
              </a:rPr>
              <a:t> This presentation template was created by </a:t>
            </a:r>
            <a:r>
              <a:rPr lang="es-419"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s-419" sz="1100">
                <a:solidFill>
                  <a:schemeClr val="dk2"/>
                </a:solidFill>
                <a:latin typeface="Barlow Semi Condensed"/>
                <a:ea typeface="Barlow Semi Condensed"/>
                <a:cs typeface="Barlow Semi Condensed"/>
                <a:sym typeface="Barlow Semi Condensed"/>
              </a:rPr>
              <a:t>, including icons by </a:t>
            </a:r>
            <a:r>
              <a:rPr lang="es-419"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s-419" sz="1100">
                <a:solidFill>
                  <a:schemeClr val="dk2"/>
                </a:solidFill>
                <a:latin typeface="Barlow Semi Condensed"/>
                <a:ea typeface="Barlow Semi Condensed"/>
                <a:cs typeface="Barlow Semi Condensed"/>
                <a:sym typeface="Barlow Semi Condensed"/>
              </a:rPr>
              <a:t>, infographics &amp; images by </a:t>
            </a:r>
            <a:r>
              <a:rPr lang="es-419"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s-419" sz="1100">
                <a:solidFill>
                  <a:schemeClr val="dk2"/>
                </a:solidFill>
                <a:latin typeface="Barlow Semi Condensed"/>
                <a:ea typeface="Barlow Semi Condensed"/>
                <a:cs typeface="Barlow Semi Condensed"/>
                <a:sym typeface="Barlow Semi Condensed"/>
              </a:rPr>
              <a:t> and illustrations by </a:t>
            </a:r>
            <a:r>
              <a:rPr lang="es-419"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iapositiva de título 1">
  <p:cSld name="TITLE_1">
    <p:spTree>
      <p:nvGrpSpPr>
        <p:cNvPr id="1" name="Shape 1682"/>
        <p:cNvGrpSpPr/>
        <p:nvPr/>
      </p:nvGrpSpPr>
      <p:grpSpPr>
        <a:xfrm>
          <a:off x="0" y="0"/>
          <a:ext cx="0" cy="0"/>
          <a:chOff x="0" y="0"/>
          <a:chExt cx="0" cy="0"/>
        </a:xfrm>
      </p:grpSpPr>
      <p:sp>
        <p:nvSpPr>
          <p:cNvPr id="1683" name="Google Shape;1683;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84" name="Google Shape;1684;p3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85" name="Google Shape;1685;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elpais.com/economia/2021-04-18/dos-fallecidos-en-un-accidente-de-un-tesla-sin-conductor-en-texa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fayerwayer.com/2021/04/tesla-accidente-muertos-autopilot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vox.com/2016/8/19/12553318/uber-self-driving-job-los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34"/>
          <p:cNvSpPr txBox="1">
            <a:spLocks noGrp="1"/>
          </p:cNvSpPr>
          <p:nvPr>
            <p:ph type="ctrTitle"/>
          </p:nvPr>
        </p:nvSpPr>
        <p:spPr>
          <a:xfrm>
            <a:off x="756025" y="1931657"/>
            <a:ext cx="7756800" cy="108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419" sz="1600" dirty="0">
                <a:solidFill>
                  <a:schemeClr val="accent5"/>
                </a:solidFill>
                <a:latin typeface="+mj-lt"/>
              </a:rPr>
              <a:t>A1. Presentación electrónica eficaz sobre una problemática relacionada con su área disciplinar.</a:t>
            </a:r>
            <a:endParaRPr sz="1600" dirty="0">
              <a:solidFill>
                <a:schemeClr val="accent5"/>
              </a:solidFill>
              <a:latin typeface="+mj-lt"/>
            </a:endParaRPr>
          </a:p>
          <a:p>
            <a:pPr marL="0" lvl="0" indent="0" algn="r" rtl="0">
              <a:spcBef>
                <a:spcPts val="0"/>
              </a:spcBef>
              <a:spcAft>
                <a:spcPts val="0"/>
              </a:spcAft>
              <a:buNone/>
            </a:pPr>
            <a:r>
              <a:rPr lang="es-419" sz="1600" dirty="0">
                <a:solidFill>
                  <a:schemeClr val="accent5"/>
                </a:solidFill>
                <a:latin typeface="+mj-lt"/>
              </a:rPr>
              <a:t>Maestro: Ing. Jorge Alejandro Lozano González</a:t>
            </a:r>
            <a:endParaRPr sz="1600" dirty="0">
              <a:solidFill>
                <a:schemeClr val="accent5"/>
              </a:solidFill>
              <a:latin typeface="+mj-lt"/>
            </a:endParaRPr>
          </a:p>
          <a:p>
            <a:pPr marL="0" lvl="0" indent="0" algn="r" rtl="0">
              <a:spcBef>
                <a:spcPts val="0"/>
              </a:spcBef>
              <a:spcAft>
                <a:spcPts val="0"/>
              </a:spcAft>
              <a:buNone/>
            </a:pPr>
            <a:r>
              <a:rPr lang="es-419" sz="1600" dirty="0">
                <a:solidFill>
                  <a:schemeClr val="accent5"/>
                </a:solidFill>
                <a:latin typeface="+mj-lt"/>
              </a:rPr>
              <a:t>Semestre: Enero - Junio 2022</a:t>
            </a:r>
            <a:endParaRPr sz="1600" dirty="0">
              <a:solidFill>
                <a:schemeClr val="accent5"/>
              </a:solidFill>
              <a:latin typeface="+mj-lt"/>
            </a:endParaRPr>
          </a:p>
          <a:p>
            <a:pPr marL="0" lvl="0" indent="0" algn="r" rtl="0">
              <a:spcBef>
                <a:spcPts val="0"/>
              </a:spcBef>
              <a:spcAft>
                <a:spcPts val="0"/>
              </a:spcAft>
              <a:buNone/>
            </a:pPr>
            <a:r>
              <a:rPr lang="es-419" sz="1600" dirty="0">
                <a:solidFill>
                  <a:schemeClr val="accent5"/>
                </a:solidFill>
                <a:latin typeface="+mj-lt"/>
              </a:rPr>
              <a:t>Grupo: 037</a:t>
            </a:r>
            <a:endParaRPr sz="1600" dirty="0">
              <a:solidFill>
                <a:schemeClr val="accent5"/>
              </a:solidFill>
              <a:latin typeface="+mj-lt"/>
            </a:endParaRPr>
          </a:p>
        </p:txBody>
      </p:sp>
      <p:pic>
        <p:nvPicPr>
          <p:cNvPr id="1691" name="Google Shape;1691;p34"/>
          <p:cNvPicPr preferRelativeResize="0"/>
          <p:nvPr/>
        </p:nvPicPr>
        <p:blipFill>
          <a:blip r:embed="rId5">
            <a:alphaModFix/>
          </a:blip>
          <a:stretch>
            <a:fillRect/>
          </a:stretch>
        </p:blipFill>
        <p:spPr>
          <a:xfrm>
            <a:off x="641504" y="152400"/>
            <a:ext cx="1343025" cy="1200150"/>
          </a:xfrm>
          <a:prstGeom prst="rect">
            <a:avLst/>
          </a:prstGeom>
          <a:noFill/>
          <a:ln>
            <a:noFill/>
          </a:ln>
        </p:spPr>
      </p:pic>
      <p:pic>
        <p:nvPicPr>
          <p:cNvPr id="1692" name="Google Shape;1692;p34" descr="Diagram&#10;&#10;Description automatically generated with medium confidence"/>
          <p:cNvPicPr preferRelativeResize="0"/>
          <p:nvPr/>
        </p:nvPicPr>
        <p:blipFill>
          <a:blip r:embed="rId6">
            <a:alphaModFix/>
          </a:blip>
          <a:stretch>
            <a:fillRect/>
          </a:stretch>
        </p:blipFill>
        <p:spPr>
          <a:xfrm>
            <a:off x="2062498" y="152400"/>
            <a:ext cx="1057275" cy="1162050"/>
          </a:xfrm>
          <a:prstGeom prst="rect">
            <a:avLst/>
          </a:prstGeom>
          <a:noFill/>
          <a:ln>
            <a:noFill/>
          </a:ln>
        </p:spPr>
      </p:pic>
      <p:graphicFrame>
        <p:nvGraphicFramePr>
          <p:cNvPr id="1693" name="Google Shape;1693;p34"/>
          <p:cNvGraphicFramePr/>
          <p:nvPr>
            <p:extLst>
              <p:ext uri="{D42A27DB-BD31-4B8C-83A1-F6EECF244321}">
                <p14:modId xmlns:p14="http://schemas.microsoft.com/office/powerpoint/2010/main" val="2713778223"/>
              </p:ext>
            </p:extLst>
          </p:nvPr>
        </p:nvGraphicFramePr>
        <p:xfrm>
          <a:off x="756023" y="3036927"/>
          <a:ext cx="5591615" cy="1112520"/>
        </p:xfrm>
        <a:graphic>
          <a:graphicData uri="http://schemas.openxmlformats.org/drawingml/2006/table">
            <a:tbl>
              <a:tblPr>
                <a:noFill/>
                <a:tableStyleId>{F9CADEC4-CA1A-4BE9-A02B-8CA51290501C}</a:tableStyleId>
              </a:tblPr>
              <a:tblGrid>
                <a:gridCol w="1329052">
                  <a:extLst>
                    <a:ext uri="{9D8B030D-6E8A-4147-A177-3AD203B41FA5}">
                      <a16:colId xmlns:a16="http://schemas.microsoft.com/office/drawing/2014/main" val="20000"/>
                    </a:ext>
                  </a:extLst>
                </a:gridCol>
                <a:gridCol w="3128385">
                  <a:extLst>
                    <a:ext uri="{9D8B030D-6E8A-4147-A177-3AD203B41FA5}">
                      <a16:colId xmlns:a16="http://schemas.microsoft.com/office/drawing/2014/main" val="20001"/>
                    </a:ext>
                  </a:extLst>
                </a:gridCol>
                <a:gridCol w="1134178">
                  <a:extLst>
                    <a:ext uri="{9D8B030D-6E8A-4147-A177-3AD203B41FA5}">
                      <a16:colId xmlns:a16="http://schemas.microsoft.com/office/drawing/2014/main" val="20002"/>
                    </a:ext>
                  </a:extLst>
                </a:gridCol>
              </a:tblGrid>
              <a:tr h="243175">
                <a:tc gridSpan="3">
                  <a:txBody>
                    <a:bodyPr/>
                    <a:lstStyle/>
                    <a:p>
                      <a:pPr marL="0" lvl="0" indent="0" algn="ctr" rtl="0">
                        <a:spcBef>
                          <a:spcPts val="0"/>
                        </a:spcBef>
                        <a:spcAft>
                          <a:spcPts val="0"/>
                        </a:spcAft>
                        <a:buNone/>
                      </a:pPr>
                      <a:r>
                        <a:rPr lang="es-419" sz="1600" dirty="0">
                          <a:solidFill>
                            <a:schemeClr val="dk1"/>
                          </a:solidFill>
                        </a:rPr>
                        <a:t>Equipo 1</a:t>
                      </a:r>
                      <a:endParaRPr sz="1600" dirty="0">
                        <a:solidFill>
                          <a:schemeClr val="dk1"/>
                        </a:solidFill>
                      </a:endParaRPr>
                    </a:p>
                  </a:txBody>
                  <a:tcPr marL="63500" marR="63500" marT="63500" marB="6350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6525">
                <a:tc>
                  <a:txBody>
                    <a:bodyPr/>
                    <a:lstStyle/>
                    <a:p>
                      <a:pPr marL="0" lvl="0" indent="0" algn="ctr" rtl="0">
                        <a:spcBef>
                          <a:spcPts val="0"/>
                        </a:spcBef>
                        <a:spcAft>
                          <a:spcPts val="0"/>
                        </a:spcAft>
                        <a:buNone/>
                      </a:pPr>
                      <a:r>
                        <a:rPr lang="es-419" sz="1600">
                          <a:solidFill>
                            <a:schemeClr val="dk1"/>
                          </a:solidFill>
                        </a:rPr>
                        <a:t>Matricula</a:t>
                      </a:r>
                      <a:endParaRPr sz="1600">
                        <a:solidFill>
                          <a:schemeClr val="dk1"/>
                        </a:solidFill>
                      </a:endParaRPr>
                    </a:p>
                  </a:txBody>
                  <a:tcPr marL="63500" marR="63500" marT="63500" marB="63500"/>
                </a:tc>
                <a:tc>
                  <a:txBody>
                    <a:bodyPr/>
                    <a:lstStyle/>
                    <a:p>
                      <a:pPr marL="0" lvl="0" indent="0" algn="ctr" rtl="0">
                        <a:spcBef>
                          <a:spcPts val="0"/>
                        </a:spcBef>
                        <a:spcAft>
                          <a:spcPts val="0"/>
                        </a:spcAft>
                        <a:buNone/>
                      </a:pPr>
                      <a:r>
                        <a:rPr lang="es-419" sz="1600" dirty="0">
                          <a:solidFill>
                            <a:schemeClr val="dk1"/>
                          </a:solidFill>
                        </a:rPr>
                        <a:t>Nombre</a:t>
                      </a:r>
                      <a:endParaRPr sz="1600" dirty="0">
                        <a:solidFill>
                          <a:schemeClr val="dk1"/>
                        </a:solidFill>
                      </a:endParaRPr>
                    </a:p>
                  </a:txBody>
                  <a:tcPr marL="63500" marR="63500" marT="63500" marB="63500"/>
                </a:tc>
                <a:tc>
                  <a:txBody>
                    <a:bodyPr/>
                    <a:lstStyle/>
                    <a:p>
                      <a:pPr marL="0" lvl="0" indent="0" algn="ctr" rtl="0">
                        <a:spcBef>
                          <a:spcPts val="0"/>
                        </a:spcBef>
                        <a:spcAft>
                          <a:spcPts val="0"/>
                        </a:spcAft>
                        <a:buNone/>
                      </a:pPr>
                      <a:r>
                        <a:rPr lang="es-419" sz="1600">
                          <a:solidFill>
                            <a:schemeClr val="dk1"/>
                          </a:solidFill>
                        </a:rPr>
                        <a:t>Carrera</a:t>
                      </a:r>
                      <a:endParaRPr sz="1600">
                        <a:solidFill>
                          <a:schemeClr val="dk1"/>
                        </a:solidFill>
                      </a:endParaRPr>
                    </a:p>
                  </a:txBody>
                  <a:tcPr marL="63500" marR="63500" marT="63500" marB="63500"/>
                </a:tc>
                <a:extLst>
                  <a:ext uri="{0D108BD9-81ED-4DB2-BD59-A6C34878D82A}">
                    <a16:rowId xmlns:a16="http://schemas.microsoft.com/office/drawing/2014/main" val="10001"/>
                  </a:ext>
                </a:extLst>
              </a:tr>
              <a:tr h="236525">
                <a:tc>
                  <a:txBody>
                    <a:bodyPr/>
                    <a:lstStyle/>
                    <a:p>
                      <a:pPr marL="0" lvl="0" indent="0" algn="ctr" rtl="0">
                        <a:spcBef>
                          <a:spcPts val="0"/>
                        </a:spcBef>
                        <a:spcAft>
                          <a:spcPts val="0"/>
                        </a:spcAft>
                        <a:buNone/>
                      </a:pPr>
                      <a:endParaRPr sz="1600" dirty="0">
                        <a:solidFill>
                          <a:schemeClr val="dk1"/>
                        </a:solidFill>
                      </a:endParaRPr>
                    </a:p>
                  </a:txBody>
                  <a:tcPr marL="63500" marR="63500" marT="63500" marB="63500"/>
                </a:tc>
                <a:tc>
                  <a:txBody>
                    <a:bodyPr/>
                    <a:lstStyle/>
                    <a:p>
                      <a:pPr marL="0" lvl="0" indent="0" algn="ctr" rtl="0">
                        <a:spcBef>
                          <a:spcPts val="0"/>
                        </a:spcBef>
                        <a:spcAft>
                          <a:spcPts val="0"/>
                        </a:spcAft>
                        <a:buNone/>
                      </a:pPr>
                      <a:endParaRPr sz="1600" dirty="0">
                        <a:solidFill>
                          <a:schemeClr val="dk1"/>
                        </a:solidFill>
                      </a:endParaRPr>
                    </a:p>
                  </a:txBody>
                  <a:tcPr marL="63500" marR="63500" marT="63500" marB="63500"/>
                </a:tc>
                <a:tc>
                  <a:txBody>
                    <a:bodyPr/>
                    <a:lstStyle/>
                    <a:p>
                      <a:pPr marL="0" lvl="0" indent="0" algn="ctr" rtl="0">
                        <a:spcBef>
                          <a:spcPts val="0"/>
                        </a:spcBef>
                        <a:spcAft>
                          <a:spcPts val="0"/>
                        </a:spcAft>
                        <a:buNone/>
                      </a:pPr>
                      <a:endParaRPr sz="1600" dirty="0">
                        <a:solidFill>
                          <a:schemeClr val="dk1"/>
                        </a:solidFill>
                      </a:endParaRPr>
                    </a:p>
                  </a:txBody>
                  <a:tcPr marL="63500" marR="63500" marT="63500" marB="63500"/>
                </a:tc>
                <a:extLst>
                  <a:ext uri="{0D108BD9-81ED-4DB2-BD59-A6C34878D82A}">
                    <a16:rowId xmlns:a16="http://schemas.microsoft.com/office/drawing/2014/main" val="10002"/>
                  </a:ext>
                </a:extLst>
              </a:tr>
            </a:tbl>
          </a:graphicData>
        </a:graphic>
      </p:graphicFrame>
      <p:sp>
        <p:nvSpPr>
          <p:cNvPr id="1695" name="Google Shape;1695;p34"/>
          <p:cNvSpPr txBox="1"/>
          <p:nvPr/>
        </p:nvSpPr>
        <p:spPr>
          <a:xfrm>
            <a:off x="2540800" y="706050"/>
            <a:ext cx="5380500" cy="129263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419" sz="1800" dirty="0">
                <a:solidFill>
                  <a:schemeClr val="dk2"/>
                </a:solidFill>
                <a:latin typeface="+mj-lt"/>
                <a:ea typeface="Fjalla One"/>
                <a:cs typeface="Fjalla One"/>
                <a:sym typeface="Fjalla One"/>
              </a:rPr>
              <a:t>Universidad Autónoma de Nuevo León</a:t>
            </a:r>
            <a:endParaRPr sz="1800" dirty="0">
              <a:solidFill>
                <a:schemeClr val="dk2"/>
              </a:solidFill>
              <a:latin typeface="+mj-lt"/>
              <a:ea typeface="Fjalla One"/>
              <a:cs typeface="Fjalla One"/>
              <a:sym typeface="Fjalla One"/>
            </a:endParaRPr>
          </a:p>
          <a:p>
            <a:pPr marL="0" lvl="0" indent="0" algn="r" rtl="0">
              <a:spcBef>
                <a:spcPts val="0"/>
              </a:spcBef>
              <a:spcAft>
                <a:spcPts val="0"/>
              </a:spcAft>
              <a:buNone/>
            </a:pPr>
            <a:r>
              <a:rPr lang="es-419" sz="1800" dirty="0">
                <a:solidFill>
                  <a:schemeClr val="dk2"/>
                </a:solidFill>
                <a:latin typeface="+mj-lt"/>
                <a:ea typeface="Fjalla One"/>
                <a:cs typeface="Fjalla One"/>
                <a:sym typeface="Fjalla One"/>
              </a:rPr>
              <a:t>Facultad de Ingeniería Mecánica y Eléctrica</a:t>
            </a:r>
            <a:endParaRPr sz="1800" dirty="0">
              <a:solidFill>
                <a:schemeClr val="dk2"/>
              </a:solidFill>
              <a:latin typeface="+mj-lt"/>
              <a:ea typeface="Fjalla One"/>
              <a:cs typeface="Fjalla One"/>
              <a:sym typeface="Fjalla One"/>
            </a:endParaRPr>
          </a:p>
          <a:p>
            <a:pPr marL="0" lvl="0" indent="0" algn="r" rtl="0">
              <a:spcBef>
                <a:spcPts val="0"/>
              </a:spcBef>
              <a:spcAft>
                <a:spcPts val="0"/>
              </a:spcAft>
              <a:buNone/>
            </a:pPr>
            <a:r>
              <a:rPr lang="es-419" sz="1800" dirty="0">
                <a:solidFill>
                  <a:schemeClr val="dk2"/>
                </a:solidFill>
                <a:latin typeface="+mj-lt"/>
                <a:ea typeface="Fjalla One"/>
                <a:cs typeface="Fjalla One"/>
                <a:sym typeface="Fjalla One"/>
              </a:rPr>
              <a:t>Aplicación de las Tecnologías de la Información</a:t>
            </a:r>
          </a:p>
          <a:p>
            <a:pPr marL="0" lvl="0" indent="0" algn="r" rtl="0">
              <a:spcBef>
                <a:spcPts val="0"/>
              </a:spcBef>
              <a:spcAft>
                <a:spcPts val="0"/>
              </a:spcAft>
              <a:buNone/>
            </a:pPr>
            <a:r>
              <a:rPr lang="es-419" sz="1800" dirty="0">
                <a:solidFill>
                  <a:schemeClr val="dk2"/>
                </a:solidFill>
                <a:latin typeface="+mj-lt"/>
                <a:ea typeface="Fjalla One"/>
                <a:cs typeface="Fjalla One"/>
                <a:sym typeface="Fjalla One"/>
              </a:rPr>
              <a:t>Formación General Universitaria</a:t>
            </a:r>
            <a:endParaRPr sz="1800" dirty="0">
              <a:solidFill>
                <a:schemeClr val="dk2"/>
              </a:solidFill>
              <a:latin typeface="+mj-lt"/>
              <a:ea typeface="Fjalla One"/>
              <a:cs typeface="Fjalla One"/>
              <a:sym typeface="Fjalla One"/>
            </a:endParaRPr>
          </a:p>
        </p:txBody>
      </p:sp>
      <p:sp>
        <p:nvSpPr>
          <p:cNvPr id="1696" name="Google Shape;1696;p34"/>
          <p:cNvSpPr txBox="1"/>
          <p:nvPr/>
        </p:nvSpPr>
        <p:spPr>
          <a:xfrm>
            <a:off x="4946577" y="4149447"/>
            <a:ext cx="3566248" cy="75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419" sz="1300" dirty="0"/>
              <a:t>Ciudad Universitaria, a 4 de Marzo de 2022</a:t>
            </a:r>
            <a:endParaRPr sz="1300" dirty="0"/>
          </a:p>
        </p:txBody>
      </p:sp>
      <p:pic>
        <p:nvPicPr>
          <p:cNvPr id="2" name="Audio 1">
            <a:hlinkClick r:id="" action="ppaction://media"/>
            <a:extLst>
              <a:ext uri="{FF2B5EF4-FFF2-40B4-BE49-F238E27FC236}">
                <a16:creationId xmlns:a16="http://schemas.microsoft.com/office/drawing/2014/main" id="{6358213F-6583-EB36-4C5C-9D02569BA5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925">
        <p:split orient="vert"/>
      </p:transition>
    </mc:Choice>
    <mc:Fallback xmlns="">
      <p:transition spd="slow" advTm="492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985" x="4467225" y="4667250"/>
          <p14:tracePt t="1989" x="0" y="0"/>
        </p14:tracePtLst>
        <p14:tracePtLst>
          <p14:tracePt t="2921" x="3194050" y="4614863"/>
          <p14:tracePt t="3304" x="3398838" y="5080000"/>
          <p14:tracePt t="3312" x="3425825" y="5051425"/>
          <p14:tracePt t="3318" x="3471863" y="5006975"/>
          <p14:tracePt t="3326" x="3489325" y="4987925"/>
          <p14:tracePt t="3333" x="3508375" y="4970463"/>
          <p14:tracePt t="3341" x="3516313" y="4951413"/>
          <p14:tracePt t="3349" x="3525838" y="4924425"/>
          <p14:tracePt t="3356" x="3535363" y="4914900"/>
          <p14:tracePt t="3365" x="3552825" y="4905375"/>
          <p14:tracePt t="3372" x="3571875" y="4887913"/>
          <p14:tracePt t="3380" x="3589338" y="4851400"/>
          <p14:tracePt t="3397" x="3617913" y="4824413"/>
          <p14:tracePt t="3405" x="3635375" y="4795838"/>
          <p14:tracePt t="3413" x="3654425" y="4778375"/>
          <p14:tracePt t="3421" x="3690938" y="4741863"/>
          <p14:tracePt t="3428" x="3708400" y="4714875"/>
          <p14:tracePt t="3438" x="3735388" y="4678363"/>
          <p14:tracePt t="3444" x="3754438" y="4649788"/>
          <p14:tracePt t="3453" x="3773488" y="4603750"/>
          <p14:tracePt t="3460" x="3800475" y="4576763"/>
          <p14:tracePt t="3469" x="3817938" y="4513263"/>
          <p14:tracePt t="3477" x="3854450" y="4467225"/>
          <p14:tracePt t="3485" x="3873500" y="4421188"/>
          <p14:tracePt t="3492" x="3900488" y="4394200"/>
          <p14:tracePt t="3500" x="3910013" y="4376738"/>
          <p14:tracePt t="3508" x="3919538" y="4348163"/>
          <p14:tracePt t="3517" x="3927475" y="4330700"/>
          <p14:tracePt t="3525" x="3937000" y="4321175"/>
          <p14:tracePt t="3533" x="3946525" y="4311650"/>
          <p14:tracePt t="3879" x="3956050" y="4311650"/>
          <p14:tracePt t="3886" x="3956050" y="4303713"/>
          <p14:tracePt t="3910" x="3956050" y="4294188"/>
          <p14:tracePt t="3920" x="3956050" y="4284663"/>
          <p14:tracePt t="3927" x="3973513" y="4267200"/>
          <p14:tracePt t="3933" x="3983038" y="4267200"/>
          <p14:tracePt t="3940" x="3983038" y="4257675"/>
          <p14:tracePt t="3948" x="4000500" y="4230688"/>
          <p14:tracePt t="3956" x="4029075" y="4175125"/>
          <p14:tracePt t="3964" x="4056063" y="4129088"/>
          <p14:tracePt t="3972" x="4102100" y="4056063"/>
          <p14:tracePt t="3980" x="4175125" y="3965575"/>
          <p14:tracePt t="3987" x="4248150" y="3800475"/>
          <p14:tracePt t="3996" x="4302125" y="3681413"/>
          <p14:tracePt t="4003" x="4384675" y="3535363"/>
          <p14:tracePt t="4012" x="4476750" y="3371850"/>
          <p14:tracePt t="4020" x="4567238" y="3206750"/>
          <p14:tracePt t="4028" x="4695825" y="3024188"/>
          <p14:tracePt t="4037" x="4776788" y="2905125"/>
          <p14:tracePt t="4044" x="4895850" y="2749550"/>
          <p14:tracePt t="4053" x="5051425" y="2566988"/>
          <p14:tracePt t="4060" x="5151438" y="2457450"/>
          <p14:tracePt t="4068" x="5270500" y="2357438"/>
          <p14:tracePt t="4076" x="5389563" y="2284413"/>
          <p14:tracePt t="4084" x="5481638" y="2228850"/>
          <p14:tracePt t="4092" x="5599113" y="2165350"/>
          <p14:tracePt t="4100" x="5727700" y="2109788"/>
          <p14:tracePt t="4108" x="5837238" y="2036763"/>
          <p14:tracePt t="4116" x="5946775" y="2009775"/>
          <p14:tracePt t="4125" x="6038850" y="1973263"/>
          <p14:tracePt t="4132" x="6092825" y="1963738"/>
          <p14:tracePt t="4141" x="6148388" y="1963738"/>
          <p14:tracePt t="4148" x="6156325" y="1963738"/>
          <p14:tracePt t="4157" x="6165850" y="1963738"/>
          <p14:tracePt t="4164" x="6175375" y="1973263"/>
          <p14:tracePt t="4172" x="6184900" y="2073275"/>
          <p14:tracePt t="4181" x="6184900" y="2146300"/>
          <p14:tracePt t="4189" x="6156325" y="2265363"/>
          <p14:tracePt t="4198" x="6075363" y="2393950"/>
          <p14:tracePt t="4205" x="5983288" y="2520950"/>
          <p14:tracePt t="4213" x="5854700" y="2649538"/>
          <p14:tracePt t="4221" x="5681663" y="2795588"/>
          <p14:tracePt t="4229" x="5535613" y="2895600"/>
          <p14:tracePt t="4237" x="5380038" y="2968625"/>
          <p14:tracePt t="4244" x="5197475" y="3041650"/>
          <p14:tracePt t="4253" x="5124450" y="3097213"/>
          <p14:tracePt t="4271" x="4895850" y="3160713"/>
          <p14:tracePt t="4276" x="4822825" y="3160713"/>
          <p14:tracePt t="4285" x="4768850" y="3160713"/>
          <p14:tracePt t="4292" x="4732338" y="3160713"/>
          <p14:tracePt t="4300" x="4703763" y="3160713"/>
          <p14:tracePt t="4308" x="4659313" y="3124200"/>
          <p14:tracePt t="4316" x="4649788" y="3051175"/>
          <p14:tracePt t="4324" x="4613275" y="2968625"/>
          <p14:tracePt t="4332" x="4603750" y="2905125"/>
          <p14:tracePt t="4340" x="4603750" y="2795588"/>
          <p14:tracePt t="4348" x="4603750" y="2713038"/>
          <p14:tracePt t="4356" x="4603750" y="2640013"/>
          <p14:tracePt t="4363" x="4603750" y="2576513"/>
          <p14:tracePt t="4371" x="4613275" y="2513013"/>
          <p14:tracePt t="4380" x="4649788" y="2457450"/>
          <p14:tracePt t="4388" x="4676775" y="2430463"/>
          <p14:tracePt t="4396" x="4713288" y="2366963"/>
          <p14:tracePt t="4403" x="4722813" y="2357438"/>
          <p14:tracePt t="4412" x="4759325" y="2328863"/>
          <p14:tracePt t="4420" x="4776788" y="232092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43"/>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Agenda</a:t>
            </a:r>
            <a:endParaRPr sz="7200" b="1"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pic>
        <p:nvPicPr>
          <p:cNvPr id="1768" name="Google Shape;1768;p44"/>
          <p:cNvPicPr preferRelativeResize="0"/>
          <p:nvPr/>
        </p:nvPicPr>
        <p:blipFill>
          <a:blip r:embed="rId3">
            <a:alphaModFix/>
          </a:blip>
          <a:stretch>
            <a:fillRect/>
          </a:stretch>
        </p:blipFill>
        <p:spPr>
          <a:xfrm>
            <a:off x="421400" y="155300"/>
            <a:ext cx="8528300" cy="492380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68"/>
                                        </p:tgtEl>
                                      </p:cBhvr>
                                    </p:animEffect>
                                    <p:animScale>
                                      <p:cBhvr>
                                        <p:cTn id="7" dur="250" autoRev="1" fill="hold"/>
                                        <p:tgtEl>
                                          <p:spTgt spid="17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45"/>
          <p:cNvSpPr txBox="1">
            <a:spLocks noGrp="1"/>
          </p:cNvSpPr>
          <p:nvPr>
            <p:ph type="title"/>
          </p:nvPr>
        </p:nvSpPr>
        <p:spPr>
          <a:xfrm>
            <a:off x="1809525" y="1620750"/>
            <a:ext cx="55524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Introducción </a:t>
            </a:r>
            <a:endParaRPr sz="7200" b="1"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46"/>
          <p:cNvSpPr txBox="1">
            <a:spLocks noGrp="1"/>
          </p:cNvSpPr>
          <p:nvPr>
            <p:ph type="subTitle" idx="1"/>
          </p:nvPr>
        </p:nvSpPr>
        <p:spPr>
          <a:xfrm>
            <a:off x="2050428" y="203021"/>
            <a:ext cx="48096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La mecatrónica </a:t>
            </a:r>
            <a:r>
              <a:rPr lang="es-419" sz="1600" b="1" i="1">
                <a:solidFill>
                  <a:schemeClr val="dk1"/>
                </a:solidFill>
                <a:highlight>
                  <a:schemeClr val="accent3"/>
                </a:highlight>
                <a:latin typeface="Arial"/>
                <a:ea typeface="Arial"/>
                <a:cs typeface="Arial"/>
                <a:sym typeface="Arial"/>
              </a:rPr>
              <a:t>se define como</a:t>
            </a:r>
            <a:r>
              <a:rPr lang="es-419" sz="1600">
                <a:latin typeface="Arial"/>
                <a:ea typeface="Arial"/>
                <a:cs typeface="Arial"/>
                <a:sym typeface="Arial"/>
              </a:rPr>
              <a:t> una rama de la ingeniería que combina otras carreras como lo son electrónica, mecánica, informática e ingeniería de control</a:t>
            </a:r>
            <a:endParaRPr sz="1600">
              <a:latin typeface="Arial"/>
              <a:ea typeface="Arial"/>
              <a:cs typeface="Arial"/>
              <a:sym typeface="Arial"/>
            </a:endParaRPr>
          </a:p>
        </p:txBody>
      </p:sp>
      <p:pic>
        <p:nvPicPr>
          <p:cNvPr id="1779" name="Google Shape;1779;p46"/>
          <p:cNvPicPr preferRelativeResize="0"/>
          <p:nvPr/>
        </p:nvPicPr>
        <p:blipFill>
          <a:blip r:embed="rId3">
            <a:alphaModFix/>
          </a:blip>
          <a:stretch>
            <a:fillRect/>
          </a:stretch>
        </p:blipFill>
        <p:spPr>
          <a:xfrm>
            <a:off x="2913325" y="1397850"/>
            <a:ext cx="3317350" cy="330260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79"/>
                                        </p:tgtEl>
                                      </p:cBhvr>
                                    </p:animEffect>
                                    <p:animScale>
                                      <p:cBhvr>
                                        <p:cTn id="7" dur="250" autoRev="1" fill="hold"/>
                                        <p:tgtEl>
                                          <p:spTgt spid="177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47"/>
          <p:cNvSpPr txBox="1">
            <a:spLocks noGrp="1"/>
          </p:cNvSpPr>
          <p:nvPr>
            <p:ph type="subTitle" idx="1"/>
          </p:nvPr>
        </p:nvSpPr>
        <p:spPr>
          <a:xfrm>
            <a:off x="1302375" y="285875"/>
            <a:ext cx="69519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b="1" i="1">
                <a:solidFill>
                  <a:schemeClr val="dk1"/>
                </a:solidFill>
                <a:highlight>
                  <a:schemeClr val="accent3"/>
                </a:highlight>
                <a:latin typeface="Arial"/>
                <a:ea typeface="Arial"/>
                <a:cs typeface="Arial"/>
                <a:sym typeface="Arial"/>
              </a:rPr>
              <a:t>¿De que se encarga? </a:t>
            </a:r>
            <a:endParaRPr sz="1600" b="1" i="1">
              <a:solidFill>
                <a:schemeClr val="dk1"/>
              </a:solidFill>
              <a:highlight>
                <a:schemeClr val="accent3"/>
              </a:highlight>
              <a:latin typeface="Arial"/>
              <a:ea typeface="Arial"/>
              <a:cs typeface="Arial"/>
              <a:sym typeface="Arial"/>
            </a:endParaRPr>
          </a:p>
          <a:p>
            <a:pPr marL="0" lvl="0" indent="0" algn="just" rtl="0">
              <a:spcBef>
                <a:spcPts val="0"/>
              </a:spcBef>
              <a:spcAft>
                <a:spcPts val="0"/>
              </a:spcAft>
              <a:buNone/>
            </a:pPr>
            <a:r>
              <a:rPr lang="es-419" sz="1600">
                <a:solidFill>
                  <a:schemeClr val="dk1"/>
                </a:solidFill>
                <a:latin typeface="Arial"/>
                <a:ea typeface="Arial"/>
                <a:cs typeface="Arial"/>
                <a:sym typeface="Arial"/>
              </a:rPr>
              <a:t>Diseñar maquinaria desde su boceto hasta su elaboración, planeación y mantenimiento de el mismo.</a:t>
            </a:r>
            <a:endParaRPr sz="1600">
              <a:solidFill>
                <a:schemeClr val="dk1"/>
              </a:solidFill>
              <a:latin typeface="Arial"/>
              <a:ea typeface="Arial"/>
              <a:cs typeface="Arial"/>
              <a:sym typeface="Arial"/>
            </a:endParaRPr>
          </a:p>
        </p:txBody>
      </p:sp>
      <p:sp>
        <p:nvSpPr>
          <p:cNvPr id="1785" name="Google Shape;1785;p47"/>
          <p:cNvSpPr txBox="1"/>
          <p:nvPr/>
        </p:nvSpPr>
        <p:spPr>
          <a:xfrm>
            <a:off x="1311475" y="1316475"/>
            <a:ext cx="646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b="1" i="1">
                <a:solidFill>
                  <a:schemeClr val="dk1"/>
                </a:solidFill>
              </a:rPr>
              <a:t>Con el objetivo </a:t>
            </a:r>
            <a:r>
              <a:rPr lang="es-419" sz="1600">
                <a:solidFill>
                  <a:schemeClr val="dk1"/>
                </a:solidFill>
              </a:rPr>
              <a:t>de mejorar la funcionalidad del producto elaborado.</a:t>
            </a:r>
            <a:endParaRPr sz="1600">
              <a:solidFill>
                <a:schemeClr val="dk1"/>
              </a:solidFill>
            </a:endParaRPr>
          </a:p>
        </p:txBody>
      </p:sp>
      <p:sp>
        <p:nvSpPr>
          <p:cNvPr id="1786" name="Google Shape;1786;p47"/>
          <p:cNvSpPr txBox="1"/>
          <p:nvPr/>
        </p:nvSpPr>
        <p:spPr>
          <a:xfrm>
            <a:off x="1237875" y="2929175"/>
            <a:ext cx="4315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s-419" sz="1600"/>
              <a:t>medicina y farmacología </a:t>
            </a:r>
            <a:endParaRPr sz="1600"/>
          </a:p>
          <a:p>
            <a:pPr marL="457200" lvl="0" indent="-330200" algn="l" rtl="0">
              <a:spcBef>
                <a:spcPts val="0"/>
              </a:spcBef>
              <a:spcAft>
                <a:spcPts val="0"/>
              </a:spcAft>
              <a:buSzPts val="1600"/>
              <a:buChar char="➔"/>
            </a:pPr>
            <a:r>
              <a:rPr lang="es-419" sz="1600"/>
              <a:t>mecánica e industria automovilística </a:t>
            </a:r>
            <a:endParaRPr sz="1600"/>
          </a:p>
          <a:p>
            <a:pPr marL="457200" lvl="0" indent="-330200" algn="l" rtl="0">
              <a:spcBef>
                <a:spcPts val="0"/>
              </a:spcBef>
              <a:spcAft>
                <a:spcPts val="0"/>
              </a:spcAft>
              <a:buSzPts val="1600"/>
              <a:buChar char="➔"/>
            </a:pPr>
            <a:r>
              <a:rPr lang="es-419" sz="1600"/>
              <a:t>industria textil y comunicaciones</a:t>
            </a:r>
            <a:endParaRPr sz="1600"/>
          </a:p>
        </p:txBody>
      </p:sp>
      <p:pic>
        <p:nvPicPr>
          <p:cNvPr id="1787" name="Google Shape;1787;p47"/>
          <p:cNvPicPr preferRelativeResize="0"/>
          <p:nvPr/>
        </p:nvPicPr>
        <p:blipFill rotWithShape="1">
          <a:blip r:embed="rId3">
            <a:alphaModFix/>
          </a:blip>
          <a:srcRect r="34708"/>
          <a:stretch/>
        </p:blipFill>
        <p:spPr>
          <a:xfrm>
            <a:off x="5095100" y="2327275"/>
            <a:ext cx="3159163" cy="2016075"/>
          </a:xfrm>
          <a:prstGeom prst="rect">
            <a:avLst/>
          </a:prstGeom>
          <a:noFill/>
          <a:ln>
            <a:noFill/>
          </a:ln>
        </p:spPr>
      </p:pic>
      <p:sp>
        <p:nvSpPr>
          <p:cNvPr id="1788" name="Google Shape;1788;p47"/>
          <p:cNvSpPr/>
          <p:nvPr/>
        </p:nvSpPr>
        <p:spPr>
          <a:xfrm>
            <a:off x="2823600" y="2291125"/>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txBox="1"/>
          <p:nvPr/>
        </p:nvSpPr>
        <p:spPr>
          <a:xfrm>
            <a:off x="4605500" y="4361500"/>
            <a:ext cx="369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dirty="0">
                <a:solidFill>
                  <a:schemeClr val="dk1"/>
                </a:solidFill>
                <a:latin typeface="Times New Roman"/>
                <a:ea typeface="Times New Roman"/>
                <a:cs typeface="Times New Roman"/>
                <a:sym typeface="Times New Roman"/>
              </a:rPr>
              <a:t>Imagen ilustrativa sobre un brazo robótico en medicina </a:t>
            </a:r>
            <a:endParaRPr sz="1200" dirty="0">
              <a:solidFill>
                <a:schemeClr val="dk1"/>
              </a:solidFill>
              <a:latin typeface="Times New Roman"/>
              <a:ea typeface="Times New Roman"/>
              <a:cs typeface="Times New Roman"/>
              <a:sym typeface="Times New Roman"/>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87"/>
                                        </p:tgtEl>
                                      </p:cBhvr>
                                    </p:animEffect>
                                    <p:animScale>
                                      <p:cBhvr>
                                        <p:cTn id="7" dur="250" autoRev="1" fill="hold"/>
                                        <p:tgtEl>
                                          <p:spTgt spid="178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89"/>
                                        </p:tgtEl>
                                        <p:attrNameLst>
                                          <p:attrName>style.visibility</p:attrName>
                                        </p:attrNameLst>
                                      </p:cBhvr>
                                      <p:to>
                                        <p:strVal val="visible"/>
                                      </p:to>
                                    </p:set>
                                    <p:anim calcmode="lin" valueType="num">
                                      <p:cBhvr>
                                        <p:cTn id="12" dur="500" fill="hold"/>
                                        <p:tgtEl>
                                          <p:spTgt spid="1789"/>
                                        </p:tgtEl>
                                        <p:attrNameLst>
                                          <p:attrName>ppt_w</p:attrName>
                                        </p:attrNameLst>
                                      </p:cBhvr>
                                      <p:tavLst>
                                        <p:tav tm="0">
                                          <p:val>
                                            <p:fltVal val="0"/>
                                          </p:val>
                                        </p:tav>
                                        <p:tav tm="100000">
                                          <p:val>
                                            <p:strVal val="#ppt_w"/>
                                          </p:val>
                                        </p:tav>
                                      </p:tavLst>
                                    </p:anim>
                                    <p:anim calcmode="lin" valueType="num">
                                      <p:cBhvr>
                                        <p:cTn id="13" dur="500" fill="hold"/>
                                        <p:tgtEl>
                                          <p:spTgt spid="1789"/>
                                        </p:tgtEl>
                                        <p:attrNameLst>
                                          <p:attrName>ppt_h</p:attrName>
                                        </p:attrNameLst>
                                      </p:cBhvr>
                                      <p:tavLst>
                                        <p:tav tm="0">
                                          <p:val>
                                            <p:fltVal val="0"/>
                                          </p:val>
                                        </p:tav>
                                        <p:tav tm="100000">
                                          <p:val>
                                            <p:strVal val="#ppt_h"/>
                                          </p:val>
                                        </p:tav>
                                      </p:tavLst>
                                    </p:anim>
                                    <p:animEffect transition="in" filter="fade">
                                      <p:cBhvr>
                                        <p:cTn id="14" dur="500"/>
                                        <p:tgtEl>
                                          <p:spTgt spid="1789"/>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1788"/>
                                        </p:tgtEl>
                                      </p:cBhvr>
                                    </p:animEffect>
                                    <p:animScale>
                                      <p:cBhvr>
                                        <p:cTn id="19" dur="250" autoRev="1" fill="hold"/>
                                        <p:tgtEl>
                                          <p:spTgt spid="178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8" grpId="0" animBg="1"/>
      <p:bldP spid="17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48"/>
          <p:cNvSpPr txBox="1">
            <a:spLocks noGrp="1"/>
          </p:cNvSpPr>
          <p:nvPr>
            <p:ph type="subTitle" idx="1"/>
          </p:nvPr>
        </p:nvSpPr>
        <p:spPr>
          <a:xfrm>
            <a:off x="1320625" y="659425"/>
            <a:ext cx="4240200" cy="1316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solidFill>
                  <a:schemeClr val="dk1"/>
                </a:solidFill>
                <a:latin typeface="Arial"/>
                <a:ea typeface="Arial"/>
                <a:cs typeface="Arial"/>
                <a:sym typeface="Arial"/>
              </a:rPr>
              <a:t>Debemos cuestionar si ¿es lo más apto depender tanto de estas nuevas tecnologías?</a:t>
            </a:r>
            <a:endParaRPr sz="1600">
              <a:solidFill>
                <a:schemeClr val="dk1"/>
              </a:solidFill>
              <a:latin typeface="Arial"/>
              <a:ea typeface="Arial"/>
              <a:cs typeface="Arial"/>
              <a:sym typeface="Arial"/>
            </a:endParaRPr>
          </a:p>
        </p:txBody>
      </p:sp>
      <p:sp>
        <p:nvSpPr>
          <p:cNvPr id="1795" name="Google Shape;1795;p48"/>
          <p:cNvSpPr txBox="1"/>
          <p:nvPr/>
        </p:nvSpPr>
        <p:spPr>
          <a:xfrm>
            <a:off x="4211425" y="2702200"/>
            <a:ext cx="3807600" cy="116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a:t>¿Que efectos negativos puede causar en la sociedad con la llegada de máquinas capaces de realizar cualquier tarea?</a:t>
            </a:r>
            <a:endParaRPr sz="1600"/>
          </a:p>
        </p:txBody>
      </p:sp>
      <p:pic>
        <p:nvPicPr>
          <p:cNvPr id="1796" name="Google Shape;1796;p48"/>
          <p:cNvPicPr preferRelativeResize="0"/>
          <p:nvPr/>
        </p:nvPicPr>
        <p:blipFill>
          <a:blip r:embed="rId3">
            <a:alphaModFix/>
          </a:blip>
          <a:stretch>
            <a:fillRect/>
          </a:stretch>
        </p:blipFill>
        <p:spPr>
          <a:xfrm>
            <a:off x="5560900" y="337225"/>
            <a:ext cx="2800350" cy="1638300"/>
          </a:xfrm>
          <a:prstGeom prst="rect">
            <a:avLst/>
          </a:prstGeom>
          <a:noFill/>
          <a:ln>
            <a:noFill/>
          </a:ln>
        </p:spPr>
      </p:pic>
      <p:pic>
        <p:nvPicPr>
          <p:cNvPr id="1797" name="Google Shape;1797;p48"/>
          <p:cNvPicPr preferRelativeResize="0"/>
          <p:nvPr/>
        </p:nvPicPr>
        <p:blipFill>
          <a:blip r:embed="rId4">
            <a:alphaModFix/>
          </a:blip>
          <a:stretch>
            <a:fillRect/>
          </a:stretch>
        </p:blipFill>
        <p:spPr>
          <a:xfrm>
            <a:off x="1320625" y="2571750"/>
            <a:ext cx="2628900" cy="173355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96"/>
                                        </p:tgtEl>
                                      </p:cBhvr>
                                    </p:animEffect>
                                    <p:animScale>
                                      <p:cBhvr>
                                        <p:cTn id="7" dur="250" autoRev="1" fill="hold"/>
                                        <p:tgtEl>
                                          <p:spTgt spid="179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797"/>
                                        </p:tgtEl>
                                      </p:cBhvr>
                                    </p:animEffect>
                                    <p:animScale>
                                      <p:cBhvr>
                                        <p:cTn id="12" dur="250" autoRev="1" fill="hold"/>
                                        <p:tgtEl>
                                          <p:spTgt spid="179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49"/>
          <p:cNvSpPr txBox="1">
            <a:spLocks noGrp="1"/>
          </p:cNvSpPr>
          <p:nvPr>
            <p:ph type="subTitle" idx="1"/>
          </p:nvPr>
        </p:nvSpPr>
        <p:spPr>
          <a:xfrm>
            <a:off x="1206300" y="302875"/>
            <a:ext cx="6738300" cy="19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600">
                <a:solidFill>
                  <a:schemeClr val="dk1"/>
                </a:solidFill>
                <a:latin typeface="Arial"/>
                <a:ea typeface="Arial"/>
                <a:cs typeface="Arial"/>
                <a:sym typeface="Arial"/>
              </a:rPr>
              <a:t>Los automóviles inteligentes se están convirtiendo en tendencia en la sociedad.</a:t>
            </a: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1803" name="Google Shape;1803;p49"/>
          <p:cNvSpPr txBox="1"/>
          <p:nvPr/>
        </p:nvSpPr>
        <p:spPr>
          <a:xfrm>
            <a:off x="1206300" y="1100525"/>
            <a:ext cx="72123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s-419" sz="1600">
                <a:solidFill>
                  <a:schemeClr val="dk1"/>
                </a:solidFill>
              </a:rPr>
              <a:t>¿Que tan confiable seria dejar a manos de una maquina tu seguridad?</a:t>
            </a:r>
            <a:endParaRPr sz="1600">
              <a:solidFill>
                <a:schemeClr val="dk1"/>
              </a:solidFill>
            </a:endParaRPr>
          </a:p>
          <a:p>
            <a:pPr marL="457200" lvl="0" indent="-330200" algn="l" rtl="0">
              <a:spcBef>
                <a:spcPts val="0"/>
              </a:spcBef>
              <a:spcAft>
                <a:spcPts val="0"/>
              </a:spcAft>
              <a:buClr>
                <a:schemeClr val="dk1"/>
              </a:buClr>
              <a:buSzPts val="1600"/>
              <a:buChar char="❏"/>
            </a:pPr>
            <a:r>
              <a:rPr lang="es-419" sz="1600">
                <a:solidFill>
                  <a:schemeClr val="dk1"/>
                </a:solidFill>
              </a:rPr>
              <a:t>¿Que tan seguro sera para la sociedad que transiten estos nuevos automóviles?</a:t>
            </a:r>
            <a:endParaRPr sz="1600">
              <a:solidFill>
                <a:schemeClr val="dk1"/>
              </a:solidFill>
            </a:endParaRPr>
          </a:p>
          <a:p>
            <a:pPr marL="457200" lvl="0" indent="-330200" algn="l" rtl="0">
              <a:spcBef>
                <a:spcPts val="0"/>
              </a:spcBef>
              <a:spcAft>
                <a:spcPts val="0"/>
              </a:spcAft>
              <a:buClr>
                <a:schemeClr val="dk1"/>
              </a:buClr>
              <a:buSzPts val="1600"/>
              <a:buChar char="❏"/>
            </a:pPr>
            <a:r>
              <a:rPr lang="es-419" sz="1600">
                <a:solidFill>
                  <a:schemeClr val="dk1"/>
                </a:solidFill>
              </a:rPr>
              <a:t>¿Como estas planean mejorar o facilitar nuestra vida?</a:t>
            </a:r>
            <a:endParaRPr sz="1600">
              <a:solidFill>
                <a:schemeClr val="dk1"/>
              </a:solidFill>
            </a:endParaRPr>
          </a:p>
        </p:txBody>
      </p:sp>
      <p:pic>
        <p:nvPicPr>
          <p:cNvPr id="1804" name="Google Shape;1804;p49"/>
          <p:cNvPicPr preferRelativeResize="0"/>
          <p:nvPr/>
        </p:nvPicPr>
        <p:blipFill rotWithShape="1">
          <a:blip r:embed="rId3">
            <a:alphaModFix/>
          </a:blip>
          <a:srcRect l="6240" t="8810" r="-6239" b="-8810"/>
          <a:stretch/>
        </p:blipFill>
        <p:spPr>
          <a:xfrm>
            <a:off x="4847113" y="2571746"/>
            <a:ext cx="2543175" cy="1800225"/>
          </a:xfrm>
          <a:prstGeom prst="rect">
            <a:avLst/>
          </a:prstGeom>
          <a:noFill/>
          <a:ln>
            <a:noFill/>
          </a:ln>
        </p:spPr>
      </p:pic>
      <p:pic>
        <p:nvPicPr>
          <p:cNvPr id="1805" name="Google Shape;1805;p49"/>
          <p:cNvPicPr preferRelativeResize="0"/>
          <p:nvPr/>
        </p:nvPicPr>
        <p:blipFill>
          <a:blip r:embed="rId4">
            <a:alphaModFix/>
          </a:blip>
          <a:stretch>
            <a:fillRect/>
          </a:stretch>
        </p:blipFill>
        <p:spPr>
          <a:xfrm>
            <a:off x="1206288" y="2571738"/>
            <a:ext cx="3028950" cy="151447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05"/>
                                        </p:tgtEl>
                                      </p:cBhvr>
                                    </p:animEffect>
                                    <p:animScale>
                                      <p:cBhvr>
                                        <p:cTn id="7" dur="250" autoRev="1" fill="hold"/>
                                        <p:tgtEl>
                                          <p:spTgt spid="180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804"/>
                                        </p:tgtEl>
                                      </p:cBhvr>
                                    </p:animEffect>
                                    <p:animScale>
                                      <p:cBhvr>
                                        <p:cTn id="12" dur="250" autoRev="1" fill="hold"/>
                                        <p:tgtEl>
                                          <p:spTgt spid="18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50"/>
          <p:cNvSpPr txBox="1">
            <a:spLocks noGrp="1"/>
          </p:cNvSpPr>
          <p:nvPr>
            <p:ph type="title"/>
          </p:nvPr>
        </p:nvSpPr>
        <p:spPr>
          <a:xfrm>
            <a:off x="2379650" y="1620750"/>
            <a:ext cx="43131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Desarrollo</a:t>
            </a:r>
            <a:endParaRPr sz="7200" b="1"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51"/>
          <p:cNvSpPr txBox="1">
            <a:spLocks noGrp="1"/>
          </p:cNvSpPr>
          <p:nvPr>
            <p:ph type="title"/>
          </p:nvPr>
        </p:nvSpPr>
        <p:spPr>
          <a:xfrm>
            <a:off x="1024125" y="268225"/>
            <a:ext cx="6139500" cy="6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a:solidFill>
                  <a:schemeClr val="accent2"/>
                </a:solidFill>
                <a:latin typeface="Times New Roman"/>
                <a:ea typeface="Times New Roman"/>
                <a:cs typeface="Times New Roman"/>
                <a:sym typeface="Times New Roman"/>
              </a:rPr>
              <a:t>Autos inteligentes en la vida cotidiana </a:t>
            </a:r>
            <a:endParaRPr b="1">
              <a:solidFill>
                <a:schemeClr val="accent2"/>
              </a:solidFill>
              <a:latin typeface="Times New Roman"/>
              <a:ea typeface="Times New Roman"/>
              <a:cs typeface="Times New Roman"/>
              <a:sym typeface="Times New Roman"/>
            </a:endParaRPr>
          </a:p>
        </p:txBody>
      </p:sp>
      <p:sp>
        <p:nvSpPr>
          <p:cNvPr id="1816" name="Google Shape;1816;p51"/>
          <p:cNvSpPr txBox="1">
            <a:spLocks noGrp="1"/>
          </p:cNvSpPr>
          <p:nvPr>
            <p:ph type="subTitle" idx="1"/>
          </p:nvPr>
        </p:nvSpPr>
        <p:spPr>
          <a:xfrm>
            <a:off x="939100" y="1157350"/>
            <a:ext cx="58776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La mecatrónica transformó completamente la forma en que se crean los autos y al mismo tiempo se transforma la experiencia del usuario para conducir al ser una actividad tan usual. </a:t>
            </a:r>
            <a:endParaRPr sz="1600">
              <a:latin typeface="Arial"/>
              <a:ea typeface="Arial"/>
              <a:cs typeface="Arial"/>
              <a:sym typeface="Arial"/>
            </a:endParaRPr>
          </a:p>
        </p:txBody>
      </p:sp>
      <p:pic>
        <p:nvPicPr>
          <p:cNvPr id="1817" name="Google Shape;1817;p51"/>
          <p:cNvPicPr preferRelativeResize="0"/>
          <p:nvPr/>
        </p:nvPicPr>
        <p:blipFill>
          <a:blip r:embed="rId3">
            <a:alphaModFix/>
          </a:blip>
          <a:stretch>
            <a:fillRect/>
          </a:stretch>
        </p:blipFill>
        <p:spPr>
          <a:xfrm>
            <a:off x="1103202" y="2446998"/>
            <a:ext cx="2172600" cy="1448400"/>
          </a:xfrm>
          <a:prstGeom prst="rect">
            <a:avLst/>
          </a:prstGeom>
          <a:noFill/>
          <a:ln>
            <a:noFill/>
          </a:ln>
        </p:spPr>
      </p:pic>
      <p:sp>
        <p:nvSpPr>
          <p:cNvPr id="1818" name="Google Shape;1818;p51"/>
          <p:cNvSpPr txBox="1"/>
          <p:nvPr/>
        </p:nvSpPr>
        <p:spPr>
          <a:xfrm>
            <a:off x="3854525" y="2649425"/>
            <a:ext cx="45087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dirty="0">
                <a:solidFill>
                  <a:schemeClr val="dk1"/>
                </a:solidFill>
              </a:rPr>
              <a:t>¿Como se puede ver afectada esta actividad cotidiana con este tipo de autos inteligentes ?</a:t>
            </a:r>
            <a:endParaRPr sz="1600" dirty="0">
              <a:solidFill>
                <a:schemeClr val="dk1"/>
              </a:solidFill>
            </a:endParaRPr>
          </a:p>
          <a:p>
            <a:pPr marL="0" lvl="0" indent="0" algn="just" rtl="0">
              <a:spcBef>
                <a:spcPts val="0"/>
              </a:spcBef>
              <a:spcAft>
                <a:spcPts val="0"/>
              </a:spcAft>
              <a:buNone/>
            </a:pPr>
            <a:r>
              <a:rPr lang="es-419" sz="1600" dirty="0">
                <a:solidFill>
                  <a:schemeClr val="dk2"/>
                </a:solidFill>
              </a:rPr>
              <a:t>Vamos a verlo con un tesla como ejemplo.</a:t>
            </a:r>
            <a:endParaRPr sz="1600" dirty="0">
              <a:solidFill>
                <a:schemeClr val="dk2"/>
              </a:solidFill>
            </a:endParaRPr>
          </a:p>
        </p:txBody>
      </p:sp>
      <p:pic>
        <p:nvPicPr>
          <p:cNvPr id="1819" name="Google Shape;1819;p51"/>
          <p:cNvPicPr preferRelativeResize="0"/>
          <p:nvPr/>
        </p:nvPicPr>
        <p:blipFill>
          <a:blip r:embed="rId4">
            <a:alphaModFix/>
          </a:blip>
          <a:stretch>
            <a:fillRect/>
          </a:stretch>
        </p:blipFill>
        <p:spPr>
          <a:xfrm>
            <a:off x="4844650" y="3627725"/>
            <a:ext cx="2106146" cy="1448401"/>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17"/>
                                        </p:tgtEl>
                                      </p:cBhvr>
                                    </p:animEffect>
                                    <p:animScale>
                                      <p:cBhvr>
                                        <p:cTn id="7" dur="250" autoRev="1" fill="hold"/>
                                        <p:tgtEl>
                                          <p:spTgt spid="181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819"/>
                                        </p:tgtEl>
                                      </p:cBhvr>
                                    </p:animEffect>
                                    <p:animScale>
                                      <p:cBhvr>
                                        <p:cTn id="12" dur="250" autoRev="1" fill="hold"/>
                                        <p:tgtEl>
                                          <p:spTgt spid="18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52"/>
          <p:cNvSpPr txBox="1">
            <a:spLocks noGrp="1"/>
          </p:cNvSpPr>
          <p:nvPr>
            <p:ph type="title"/>
          </p:nvPr>
        </p:nvSpPr>
        <p:spPr>
          <a:xfrm>
            <a:off x="4771676" y="167325"/>
            <a:ext cx="3523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b="1">
                <a:solidFill>
                  <a:schemeClr val="accent2"/>
                </a:solidFill>
                <a:latin typeface="Times New Roman"/>
                <a:ea typeface="Times New Roman"/>
                <a:cs typeface="Times New Roman"/>
                <a:sym typeface="Times New Roman"/>
              </a:rPr>
              <a:t>BENEFICIOS </a:t>
            </a:r>
            <a:endParaRPr b="1">
              <a:solidFill>
                <a:schemeClr val="accent2"/>
              </a:solidFill>
              <a:latin typeface="Times New Roman"/>
              <a:ea typeface="Times New Roman"/>
              <a:cs typeface="Times New Roman"/>
              <a:sym typeface="Times New Roman"/>
            </a:endParaRPr>
          </a:p>
        </p:txBody>
      </p:sp>
      <p:pic>
        <p:nvPicPr>
          <p:cNvPr id="1825" name="Google Shape;1825;p52"/>
          <p:cNvPicPr preferRelativeResize="0"/>
          <p:nvPr/>
        </p:nvPicPr>
        <p:blipFill>
          <a:blip r:embed="rId3">
            <a:alphaModFix/>
          </a:blip>
          <a:stretch>
            <a:fillRect/>
          </a:stretch>
        </p:blipFill>
        <p:spPr>
          <a:xfrm>
            <a:off x="766450" y="2395641"/>
            <a:ext cx="3621025" cy="2036835"/>
          </a:xfrm>
          <a:prstGeom prst="rect">
            <a:avLst/>
          </a:prstGeom>
          <a:noFill/>
          <a:ln>
            <a:noFill/>
          </a:ln>
        </p:spPr>
      </p:pic>
      <p:sp>
        <p:nvSpPr>
          <p:cNvPr id="1826" name="Google Shape;1826;p52"/>
          <p:cNvSpPr txBox="1">
            <a:spLocks noGrp="1"/>
          </p:cNvSpPr>
          <p:nvPr>
            <p:ph type="subTitle" idx="1"/>
          </p:nvPr>
        </p:nvSpPr>
        <p:spPr>
          <a:xfrm>
            <a:off x="4311275" y="2414975"/>
            <a:ext cx="4399800" cy="1413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Char char="➢"/>
            </a:pPr>
            <a:r>
              <a:rPr lang="es-419" sz="1600">
                <a:latin typeface="Arial"/>
                <a:ea typeface="Arial"/>
                <a:cs typeface="Arial"/>
                <a:sym typeface="Arial"/>
              </a:rPr>
              <a:t>Función “búsqueda de estacionamiento”</a:t>
            </a:r>
            <a:endParaRPr sz="1600">
              <a:latin typeface="Arial"/>
              <a:ea typeface="Arial"/>
              <a:cs typeface="Arial"/>
              <a:sym typeface="Arial"/>
            </a:endParaRPr>
          </a:p>
          <a:p>
            <a:pPr marL="457200" lvl="0" indent="-330200" algn="l" rtl="0">
              <a:spcBef>
                <a:spcPts val="0"/>
              </a:spcBef>
              <a:spcAft>
                <a:spcPts val="0"/>
              </a:spcAft>
              <a:buSzPts val="1600"/>
              <a:buFont typeface="Arial"/>
              <a:buChar char="➢"/>
            </a:pPr>
            <a:r>
              <a:rPr lang="es-419" sz="1600">
                <a:latin typeface="Arial"/>
                <a:ea typeface="Arial"/>
                <a:cs typeface="Arial"/>
                <a:sym typeface="Arial"/>
              </a:rPr>
              <a:t>Manejo a través de la app vinculada</a:t>
            </a:r>
            <a:endParaRPr sz="1600">
              <a:latin typeface="Arial"/>
              <a:ea typeface="Arial"/>
              <a:cs typeface="Arial"/>
              <a:sym typeface="Arial"/>
            </a:endParaRPr>
          </a:p>
          <a:p>
            <a:pPr marL="0" lvl="0" indent="0" algn="l" rtl="0">
              <a:spcBef>
                <a:spcPts val="0"/>
              </a:spcBef>
              <a:spcAft>
                <a:spcPts val="0"/>
              </a:spcAft>
              <a:buNone/>
            </a:pPr>
            <a:r>
              <a:rPr lang="es-419" sz="1600">
                <a:latin typeface="Arial"/>
                <a:ea typeface="Arial"/>
                <a:cs typeface="Arial"/>
                <a:sym typeface="Arial"/>
              </a:rPr>
              <a:t> </a:t>
            </a:r>
            <a:endParaRPr sz="1600">
              <a:latin typeface="Arial"/>
              <a:ea typeface="Arial"/>
              <a:cs typeface="Arial"/>
              <a:sym typeface="Arial"/>
            </a:endParaRPr>
          </a:p>
        </p:txBody>
      </p:sp>
      <p:sp>
        <p:nvSpPr>
          <p:cNvPr id="1827" name="Google Shape;1827;p52"/>
          <p:cNvSpPr txBox="1">
            <a:spLocks noGrp="1"/>
          </p:cNvSpPr>
          <p:nvPr>
            <p:ph type="subTitle" idx="1"/>
          </p:nvPr>
        </p:nvSpPr>
        <p:spPr>
          <a:xfrm>
            <a:off x="1174650" y="759450"/>
            <a:ext cx="4824000" cy="1583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Self-driving car</a:t>
            </a:r>
            <a:endParaRPr sz="1600">
              <a:latin typeface="Arial"/>
              <a:ea typeface="Arial"/>
              <a:cs typeface="Arial"/>
              <a:sym typeface="Arial"/>
            </a:endParaRPr>
          </a:p>
          <a:p>
            <a:pPr marL="0" lvl="0" indent="0" algn="just" rtl="0">
              <a:spcBef>
                <a:spcPts val="0"/>
              </a:spcBef>
              <a:spcAft>
                <a:spcPts val="0"/>
              </a:spcAft>
              <a:buNone/>
            </a:pP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Optimizar nuestro dia a dia</a:t>
            </a: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Busca la mejor ruta de manera inteligente</a:t>
            </a: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Utiliza el mapa de la ciudad de manera óptima</a:t>
            </a:r>
            <a:endParaRPr sz="1600">
              <a:latin typeface="Arial"/>
              <a:ea typeface="Arial"/>
              <a:cs typeface="Arial"/>
              <a:sym typeface="Aria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25"/>
                                        </p:tgtEl>
                                      </p:cBhvr>
                                    </p:animEffect>
                                    <p:animScale>
                                      <p:cBhvr>
                                        <p:cTn id="7" dur="250" autoRev="1" fill="hold"/>
                                        <p:tgtEl>
                                          <p:spTgt spid="18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5"/>
          <p:cNvSpPr txBox="1">
            <a:spLocks noGrp="1"/>
          </p:cNvSpPr>
          <p:nvPr>
            <p:ph type="ctrTitle"/>
          </p:nvPr>
        </p:nvSpPr>
        <p:spPr>
          <a:xfrm>
            <a:off x="67950" y="56675"/>
            <a:ext cx="5180700" cy="1740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sz="3200" b="1" dirty="0">
                <a:solidFill>
                  <a:schemeClr val="dk1"/>
                </a:solidFill>
                <a:latin typeface="Times New Roman"/>
                <a:ea typeface="Times New Roman"/>
                <a:cs typeface="Times New Roman"/>
                <a:sym typeface="Times New Roman"/>
              </a:rPr>
              <a:t>La mecatrónica y su automatización de procesos  </a:t>
            </a:r>
            <a:endParaRPr sz="3200" b="1" dirty="0">
              <a:solidFill>
                <a:schemeClr val="dk1"/>
              </a:solidFill>
              <a:latin typeface="Times New Roman"/>
              <a:ea typeface="Times New Roman"/>
              <a:cs typeface="Times New Roman"/>
              <a:sym typeface="Times New Roman"/>
            </a:endParaRPr>
          </a:p>
        </p:txBody>
      </p:sp>
      <p:sp>
        <p:nvSpPr>
          <p:cNvPr id="1702" name="Google Shape;1702;p35"/>
          <p:cNvSpPr txBox="1">
            <a:spLocks noGrp="1"/>
          </p:cNvSpPr>
          <p:nvPr>
            <p:ph type="subTitle" idx="1"/>
          </p:nvPr>
        </p:nvSpPr>
        <p:spPr>
          <a:xfrm>
            <a:off x="5248650" y="2156536"/>
            <a:ext cx="3264300" cy="246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419"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rPr>
              <a:t>¿Cómo nos afecta en la vida cotidiana? </a:t>
            </a:r>
            <a:endParaRPr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endParaRPr>
          </a:p>
          <a:p>
            <a:pPr marL="0" lvl="0" indent="0" algn="r" rtl="0">
              <a:spcBef>
                <a:spcPts val="0"/>
              </a:spcBef>
              <a:spcAft>
                <a:spcPts val="0"/>
              </a:spcAft>
              <a:buNone/>
            </a:pPr>
            <a:endParaRPr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endParaRPr>
          </a:p>
          <a:p>
            <a:pPr marL="0" lvl="0" indent="0" algn="r" rtl="0">
              <a:spcBef>
                <a:spcPts val="0"/>
              </a:spcBef>
              <a:spcAft>
                <a:spcPts val="0"/>
              </a:spcAft>
              <a:buNone/>
            </a:pPr>
            <a:endParaRPr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endParaRPr>
          </a:p>
          <a:p>
            <a:pPr marL="0" lvl="0" indent="0" algn="r" rtl="0">
              <a:spcBef>
                <a:spcPts val="0"/>
              </a:spcBef>
              <a:spcAft>
                <a:spcPts val="0"/>
              </a:spcAft>
              <a:buNone/>
            </a:pPr>
            <a:endParaRPr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endParaRPr>
          </a:p>
        </p:txBody>
      </p:sp>
      <p:pic>
        <p:nvPicPr>
          <p:cNvPr id="1703" name="Google Shape;1703;p35"/>
          <p:cNvPicPr preferRelativeResize="0"/>
          <p:nvPr/>
        </p:nvPicPr>
        <p:blipFill>
          <a:blip r:embed="rId5">
            <a:alphaModFix/>
          </a:blip>
          <a:stretch>
            <a:fillRect/>
          </a:stretch>
        </p:blipFill>
        <p:spPr>
          <a:xfrm>
            <a:off x="0" y="1797125"/>
            <a:ext cx="4867500" cy="3346500"/>
          </a:xfrm>
          <a:prstGeom prst="snip2DiagRect">
            <a:avLst>
              <a:gd name="adj1" fmla="val 0"/>
              <a:gd name="adj2" fmla="val 16667"/>
            </a:avLst>
          </a:prstGeom>
          <a:noFill/>
          <a:ln>
            <a:noFill/>
          </a:ln>
        </p:spPr>
      </p:pic>
      <p:sp>
        <p:nvSpPr>
          <p:cNvPr id="1704" name="Google Shape;1704;p35"/>
          <p:cNvSpPr/>
          <p:nvPr/>
        </p:nvSpPr>
        <p:spPr>
          <a:xfrm>
            <a:off x="3277000" y="4681925"/>
            <a:ext cx="4416900" cy="461700"/>
          </a:xfrm>
          <a:prstGeom prst="snip2DiagRect">
            <a:avLst>
              <a:gd name="adj1" fmla="val 0"/>
              <a:gd name="adj2" fmla="val 414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5" name="Google Shape;1705;p35"/>
          <p:cNvSpPr txBox="1"/>
          <p:nvPr/>
        </p:nvSpPr>
        <p:spPr>
          <a:xfrm>
            <a:off x="3559300" y="4681913"/>
            <a:ext cx="3852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b="1" dirty="0">
                <a:solidFill>
                  <a:srgbClr val="030325"/>
                </a:solidFill>
                <a:latin typeface="+mj-lt"/>
                <a:ea typeface="Abel"/>
                <a:cs typeface="Times New Roman" panose="02020603050405020304" pitchFamily="18" charset="0"/>
                <a:sym typeface="Abel"/>
              </a:rPr>
              <a:t>Autos inteligentes</a:t>
            </a:r>
            <a:endParaRPr sz="1800" b="1" dirty="0">
              <a:solidFill>
                <a:srgbClr val="030325"/>
              </a:solidFill>
              <a:latin typeface="+mj-lt"/>
              <a:ea typeface="Abel"/>
              <a:cs typeface="Times New Roman" panose="02020603050405020304" pitchFamily="18" charset="0"/>
              <a:sym typeface="Abel"/>
            </a:endParaRPr>
          </a:p>
        </p:txBody>
      </p:sp>
      <p:pic>
        <p:nvPicPr>
          <p:cNvPr id="2" name="Audio 1">
            <a:hlinkClick r:id="" action="ppaction://media"/>
            <a:extLst>
              <a:ext uri="{FF2B5EF4-FFF2-40B4-BE49-F238E27FC236}">
                <a16:creationId xmlns:a16="http://schemas.microsoft.com/office/drawing/2014/main" id="{84C406DE-8EBF-372D-3592-62F8753950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p:transition spd="slow" advTm="690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53"/>
          <p:cNvSpPr txBox="1">
            <a:spLocks noGrp="1"/>
          </p:cNvSpPr>
          <p:nvPr>
            <p:ph type="subTitle" idx="1"/>
          </p:nvPr>
        </p:nvSpPr>
        <p:spPr>
          <a:xfrm>
            <a:off x="3519900" y="888825"/>
            <a:ext cx="4721100" cy="243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Self-driving car</a:t>
            </a:r>
            <a:endParaRPr sz="1600">
              <a:latin typeface="Arial"/>
              <a:ea typeface="Arial"/>
              <a:cs typeface="Arial"/>
              <a:sym typeface="Arial"/>
            </a:endParaRPr>
          </a:p>
          <a:p>
            <a:pPr marL="0" lvl="0" indent="0" algn="just" rtl="0">
              <a:spcBef>
                <a:spcPts val="0"/>
              </a:spcBef>
              <a:spcAft>
                <a:spcPts val="0"/>
              </a:spcAft>
              <a:buNone/>
            </a:pP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Precio</a:t>
            </a: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Infraestructura de la ciudad</a:t>
            </a: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Seguridad del software del auto</a:t>
            </a:r>
            <a:endParaRPr sz="1600">
              <a:latin typeface="Arial"/>
              <a:ea typeface="Arial"/>
              <a:cs typeface="Arial"/>
              <a:sym typeface="Arial"/>
            </a:endParaRPr>
          </a:p>
          <a:p>
            <a:pPr marL="457200" lvl="0" indent="0" algn="just" rtl="0">
              <a:spcBef>
                <a:spcPts val="0"/>
              </a:spcBef>
              <a:spcAft>
                <a:spcPts val="0"/>
              </a:spcAft>
              <a:buNone/>
            </a:pPr>
            <a:endParaRPr sz="1600">
              <a:latin typeface="Arial"/>
              <a:ea typeface="Arial"/>
              <a:cs typeface="Arial"/>
              <a:sym typeface="Arial"/>
            </a:endParaRPr>
          </a:p>
        </p:txBody>
      </p:sp>
      <p:sp>
        <p:nvSpPr>
          <p:cNvPr id="1833" name="Google Shape;1833;p53"/>
          <p:cNvSpPr txBox="1">
            <a:spLocks noGrp="1"/>
          </p:cNvSpPr>
          <p:nvPr>
            <p:ph type="title"/>
          </p:nvPr>
        </p:nvSpPr>
        <p:spPr>
          <a:xfrm>
            <a:off x="5093925" y="179725"/>
            <a:ext cx="2953800" cy="77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b="1">
                <a:solidFill>
                  <a:schemeClr val="accent2"/>
                </a:solidFill>
                <a:latin typeface="Times New Roman"/>
                <a:ea typeface="Times New Roman"/>
                <a:cs typeface="Times New Roman"/>
                <a:sym typeface="Times New Roman"/>
              </a:rPr>
              <a:t>CONTRAS </a:t>
            </a:r>
            <a:endParaRPr b="1">
              <a:solidFill>
                <a:schemeClr val="accent2"/>
              </a:solidFill>
              <a:latin typeface="Times New Roman"/>
              <a:ea typeface="Times New Roman"/>
              <a:cs typeface="Times New Roman"/>
              <a:sym typeface="Times New Roman"/>
            </a:endParaRPr>
          </a:p>
        </p:txBody>
      </p:sp>
      <p:pic>
        <p:nvPicPr>
          <p:cNvPr id="1834" name="Google Shape;1834;p53"/>
          <p:cNvPicPr preferRelativeResize="0"/>
          <p:nvPr/>
        </p:nvPicPr>
        <p:blipFill>
          <a:blip r:embed="rId3">
            <a:alphaModFix/>
          </a:blip>
          <a:stretch>
            <a:fillRect/>
          </a:stretch>
        </p:blipFill>
        <p:spPr>
          <a:xfrm>
            <a:off x="867575" y="2326725"/>
            <a:ext cx="3941299" cy="2711125"/>
          </a:xfrm>
          <a:prstGeom prst="rect">
            <a:avLst/>
          </a:prstGeom>
          <a:noFill/>
          <a:ln>
            <a:noFill/>
          </a:ln>
        </p:spPr>
      </p:pic>
      <p:sp>
        <p:nvSpPr>
          <p:cNvPr id="1835" name="Google Shape;1835;p53"/>
          <p:cNvSpPr txBox="1">
            <a:spLocks noGrp="1"/>
          </p:cNvSpPr>
          <p:nvPr>
            <p:ph type="subTitle" idx="1"/>
          </p:nvPr>
        </p:nvSpPr>
        <p:spPr>
          <a:xfrm>
            <a:off x="4895625" y="2647950"/>
            <a:ext cx="3473100" cy="1994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Arial"/>
              <a:buChar char="➢"/>
            </a:pPr>
            <a:r>
              <a:rPr lang="es-419" sz="1600">
                <a:latin typeface="Arial"/>
                <a:ea typeface="Arial"/>
                <a:cs typeface="Arial"/>
                <a:sym typeface="Arial"/>
              </a:rPr>
              <a:t>Accidentes ocurridos con la función self-driving</a:t>
            </a:r>
            <a:endParaRPr sz="1600">
              <a:latin typeface="Arial"/>
              <a:ea typeface="Arial"/>
              <a:cs typeface="Arial"/>
              <a:sym typeface="Aria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34"/>
                                        </p:tgtEl>
                                      </p:cBhvr>
                                    </p:animEffect>
                                    <p:animScale>
                                      <p:cBhvr>
                                        <p:cTn id="7" dur="250" autoRev="1" fill="hold"/>
                                        <p:tgtEl>
                                          <p:spTgt spid="18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54"/>
          <p:cNvSpPr txBox="1">
            <a:spLocks noGrp="1"/>
          </p:cNvSpPr>
          <p:nvPr>
            <p:ph type="subTitle" idx="1"/>
          </p:nvPr>
        </p:nvSpPr>
        <p:spPr>
          <a:xfrm>
            <a:off x="4350276" y="141523"/>
            <a:ext cx="39900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a:highlight>
                  <a:schemeClr val="accent3"/>
                </a:highlight>
                <a:latin typeface="Arial"/>
                <a:ea typeface="Arial"/>
                <a:cs typeface="Arial"/>
                <a:sym typeface="Arial"/>
              </a:rPr>
              <a:t>Ejemplos de modelos y precios </a:t>
            </a:r>
            <a:endParaRPr sz="1800" b="1" i="1">
              <a:highlight>
                <a:schemeClr val="accent3"/>
              </a:highlight>
              <a:latin typeface="Arial"/>
              <a:ea typeface="Arial"/>
              <a:cs typeface="Arial"/>
              <a:sym typeface="Arial"/>
            </a:endParaRPr>
          </a:p>
        </p:txBody>
      </p:sp>
      <p:graphicFrame>
        <p:nvGraphicFramePr>
          <p:cNvPr id="1841" name="Google Shape;1841;p54"/>
          <p:cNvGraphicFramePr/>
          <p:nvPr/>
        </p:nvGraphicFramePr>
        <p:xfrm>
          <a:off x="859500" y="795060"/>
          <a:ext cx="7548900" cy="3779460"/>
        </p:xfrm>
        <a:graphic>
          <a:graphicData uri="http://schemas.openxmlformats.org/drawingml/2006/table">
            <a:tbl>
              <a:tblPr>
                <a:noFill/>
                <a:tableStyleId>{904F0C13-10D3-4FA9-87A6-68F21B8A1D73}</a:tableStyleId>
              </a:tblPr>
              <a:tblGrid>
                <a:gridCol w="3473350">
                  <a:extLst>
                    <a:ext uri="{9D8B030D-6E8A-4147-A177-3AD203B41FA5}">
                      <a16:colId xmlns:a16="http://schemas.microsoft.com/office/drawing/2014/main" val="20000"/>
                    </a:ext>
                  </a:extLst>
                </a:gridCol>
                <a:gridCol w="403775">
                  <a:extLst>
                    <a:ext uri="{9D8B030D-6E8A-4147-A177-3AD203B41FA5}">
                      <a16:colId xmlns:a16="http://schemas.microsoft.com/office/drawing/2014/main" val="20001"/>
                    </a:ext>
                  </a:extLst>
                </a:gridCol>
                <a:gridCol w="3671775">
                  <a:extLst>
                    <a:ext uri="{9D8B030D-6E8A-4147-A177-3AD203B41FA5}">
                      <a16:colId xmlns:a16="http://schemas.microsoft.com/office/drawing/2014/main" val="20002"/>
                    </a:ext>
                  </a:extLst>
                </a:gridCol>
              </a:tblGrid>
              <a:tr h="1543175">
                <a:tc>
                  <a:txBody>
                    <a:bodyPr/>
                    <a:lstStyle/>
                    <a:p>
                      <a:pPr marL="0" lvl="0" indent="0" algn="l" rtl="0">
                        <a:spcBef>
                          <a:spcPts val="0"/>
                        </a:spcBef>
                        <a:spcAft>
                          <a:spcPts val="0"/>
                        </a:spcAft>
                        <a:buNone/>
                      </a:pPr>
                      <a:r>
                        <a:rPr lang="es-419" sz="1600" b="1">
                          <a:solidFill>
                            <a:schemeClr val="dk1"/>
                          </a:solidFill>
                        </a:rPr>
                        <a:t>Tesla Model S</a:t>
                      </a:r>
                      <a:r>
                        <a:rPr lang="es-419" sz="1600">
                          <a:solidFill>
                            <a:schemeClr val="dk1"/>
                          </a:solidFill>
                        </a:rPr>
                        <a:t> $3,194,100.00 MXN</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txBody>
                  <a:tcPr marL="91425" marR="91425" marT="91425" marB="91425"/>
                </a:tc>
                <a:tc>
                  <a:txBody>
                    <a:bodyPr/>
                    <a:lstStyle/>
                    <a:p>
                      <a:pPr marL="0" lvl="0" indent="0" algn="l" rtl="0">
                        <a:spcBef>
                          <a:spcPts val="0"/>
                        </a:spcBef>
                        <a:spcAft>
                          <a:spcPts val="0"/>
                        </a:spcAft>
                        <a:buNone/>
                      </a:pPr>
                      <a:endParaRPr sz="1600">
                        <a:solidFill>
                          <a:schemeClr val="dk1"/>
                        </a:solidFill>
                      </a:endParaRPr>
                    </a:p>
                  </a:txBody>
                  <a:tcPr marL="91425" marR="91425" marT="91425" marB="91425"/>
                </a:tc>
                <a:tc>
                  <a:txBody>
                    <a:bodyPr/>
                    <a:lstStyle/>
                    <a:p>
                      <a:pPr marL="0" lvl="0" indent="0" algn="just" rtl="0">
                        <a:lnSpc>
                          <a:spcPct val="115000"/>
                        </a:lnSpc>
                        <a:spcBef>
                          <a:spcPts val="1200"/>
                        </a:spcBef>
                        <a:spcAft>
                          <a:spcPts val="0"/>
                        </a:spcAft>
                        <a:buNone/>
                      </a:pPr>
                      <a:r>
                        <a:rPr lang="es-419" sz="1600" b="1">
                          <a:solidFill>
                            <a:schemeClr val="dk1"/>
                          </a:solidFill>
                        </a:rPr>
                        <a:t>Tesla Model X </a:t>
                      </a:r>
                      <a:r>
                        <a:rPr lang="es-419" sz="1600">
                          <a:solidFill>
                            <a:schemeClr val="dk1"/>
                          </a:solidFill>
                        </a:rPr>
                        <a:t>$2,551,300.00 MXN</a:t>
                      </a:r>
                      <a:endParaRPr sz="1600">
                        <a:solidFill>
                          <a:schemeClr val="dk1"/>
                        </a:solidFill>
                      </a:endParaRPr>
                    </a:p>
                    <a:p>
                      <a:pPr marL="0" lvl="0" indent="0" algn="l" rtl="0">
                        <a:spcBef>
                          <a:spcPts val="1200"/>
                        </a:spcBef>
                        <a:spcAft>
                          <a:spcPts val="0"/>
                        </a:spcAft>
                        <a:buNone/>
                      </a:pPr>
                      <a:endParaRPr sz="1600">
                        <a:solidFill>
                          <a:schemeClr val="dk1"/>
                        </a:solidFill>
                      </a:endParaRPr>
                    </a:p>
                  </a:txBody>
                  <a:tcPr marL="91425" marR="91425" marT="91425" marB="91425"/>
                </a:tc>
                <a:extLst>
                  <a:ext uri="{0D108BD9-81ED-4DB2-BD59-A6C34878D82A}">
                    <a16:rowId xmlns:a16="http://schemas.microsoft.com/office/drawing/2014/main" val="10000"/>
                  </a:ext>
                </a:extLst>
              </a:tr>
              <a:tr h="540675">
                <a:tc>
                  <a:txBody>
                    <a:bodyPr/>
                    <a:lstStyle/>
                    <a:p>
                      <a:pPr marL="0" lvl="0" indent="0" algn="l" rtl="0">
                        <a:spcBef>
                          <a:spcPts val="0"/>
                        </a:spcBef>
                        <a:spcAft>
                          <a:spcPts val="0"/>
                        </a:spcAft>
                        <a:buNone/>
                      </a:pPr>
                      <a:r>
                        <a:rPr lang="es-419" sz="1600" b="1">
                          <a:solidFill>
                            <a:schemeClr val="dk1"/>
                          </a:solidFill>
                        </a:rPr>
                        <a:t>Tesla Model 3 </a:t>
                      </a:r>
                      <a:r>
                        <a:rPr lang="es-419" sz="1600">
                          <a:solidFill>
                            <a:schemeClr val="dk1"/>
                          </a:solidFill>
                        </a:rPr>
                        <a:t>$1,303,900.00 MXN</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txBody>
                  <a:tcPr marL="91425" marR="91425" marT="91425" marB="91425"/>
                </a:tc>
                <a:tc>
                  <a:txBody>
                    <a:bodyPr/>
                    <a:lstStyle/>
                    <a:p>
                      <a:pPr marL="0" lvl="0" indent="0" algn="l" rtl="0">
                        <a:spcBef>
                          <a:spcPts val="0"/>
                        </a:spcBef>
                        <a:spcAft>
                          <a:spcPts val="0"/>
                        </a:spcAft>
                        <a:buNone/>
                      </a:pPr>
                      <a:endParaRPr sz="1600">
                        <a:solidFill>
                          <a:schemeClr val="dk1"/>
                        </a:solidFill>
                      </a:endParaRPr>
                    </a:p>
                  </a:txBody>
                  <a:tcPr marL="91425" marR="91425" marT="91425" marB="91425"/>
                </a:tc>
                <a:tc>
                  <a:txBody>
                    <a:bodyPr/>
                    <a:lstStyle/>
                    <a:p>
                      <a:pPr marL="0" lvl="0" indent="0" algn="l" rtl="0">
                        <a:spcBef>
                          <a:spcPts val="0"/>
                        </a:spcBef>
                        <a:spcAft>
                          <a:spcPts val="0"/>
                        </a:spcAft>
                        <a:buNone/>
                      </a:pPr>
                      <a:r>
                        <a:rPr lang="es-419" sz="1600" b="1">
                          <a:solidFill>
                            <a:schemeClr val="dk1"/>
                          </a:solidFill>
                        </a:rPr>
                        <a:t>Tesla Model Y</a:t>
                      </a:r>
                      <a:r>
                        <a:rPr lang="es-419" sz="1600">
                          <a:solidFill>
                            <a:schemeClr val="dk1"/>
                          </a:solidFill>
                        </a:rPr>
                        <a:t> $1,483,100.00 MXN</a:t>
                      </a:r>
                      <a:endParaRPr sz="1600">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1842" name="Google Shape;1842;p54"/>
          <p:cNvPicPr preferRelativeResize="0"/>
          <p:nvPr/>
        </p:nvPicPr>
        <p:blipFill>
          <a:blip r:embed="rId3">
            <a:alphaModFix/>
          </a:blip>
          <a:stretch>
            <a:fillRect/>
          </a:stretch>
        </p:blipFill>
        <p:spPr>
          <a:xfrm>
            <a:off x="1277802" y="1232027"/>
            <a:ext cx="2423275" cy="1110425"/>
          </a:xfrm>
          <a:prstGeom prst="rect">
            <a:avLst/>
          </a:prstGeom>
          <a:noFill/>
          <a:ln>
            <a:noFill/>
          </a:ln>
        </p:spPr>
      </p:pic>
      <p:pic>
        <p:nvPicPr>
          <p:cNvPr id="1843" name="Google Shape;1843;p54"/>
          <p:cNvPicPr preferRelativeResize="0"/>
          <p:nvPr/>
        </p:nvPicPr>
        <p:blipFill>
          <a:blip r:embed="rId4">
            <a:alphaModFix/>
          </a:blip>
          <a:stretch>
            <a:fillRect/>
          </a:stretch>
        </p:blipFill>
        <p:spPr>
          <a:xfrm>
            <a:off x="1339775" y="3116451"/>
            <a:ext cx="2361300" cy="1172200"/>
          </a:xfrm>
          <a:prstGeom prst="rect">
            <a:avLst/>
          </a:prstGeom>
          <a:noFill/>
          <a:ln>
            <a:noFill/>
          </a:ln>
        </p:spPr>
      </p:pic>
      <p:pic>
        <p:nvPicPr>
          <p:cNvPr id="1844" name="Google Shape;1844;p54"/>
          <p:cNvPicPr preferRelativeResize="0"/>
          <p:nvPr/>
        </p:nvPicPr>
        <p:blipFill>
          <a:blip r:embed="rId5">
            <a:alphaModFix/>
          </a:blip>
          <a:stretch>
            <a:fillRect/>
          </a:stretch>
        </p:blipFill>
        <p:spPr>
          <a:xfrm>
            <a:off x="5193837" y="1309924"/>
            <a:ext cx="2240987" cy="1256900"/>
          </a:xfrm>
          <a:prstGeom prst="rect">
            <a:avLst/>
          </a:prstGeom>
          <a:noFill/>
          <a:ln>
            <a:noFill/>
          </a:ln>
        </p:spPr>
      </p:pic>
      <p:pic>
        <p:nvPicPr>
          <p:cNvPr id="1845" name="Google Shape;1845;p54"/>
          <p:cNvPicPr preferRelativeResize="0"/>
          <p:nvPr/>
        </p:nvPicPr>
        <p:blipFill>
          <a:blip r:embed="rId6">
            <a:alphaModFix/>
          </a:blip>
          <a:stretch>
            <a:fillRect/>
          </a:stretch>
        </p:blipFill>
        <p:spPr>
          <a:xfrm>
            <a:off x="5188471" y="3123300"/>
            <a:ext cx="2556500" cy="125690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42"/>
                                        </p:tgtEl>
                                      </p:cBhvr>
                                    </p:animEffect>
                                    <p:animScale>
                                      <p:cBhvr>
                                        <p:cTn id="7" dur="250" autoRev="1" fill="hold"/>
                                        <p:tgtEl>
                                          <p:spTgt spid="184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844"/>
                                        </p:tgtEl>
                                      </p:cBhvr>
                                    </p:animEffect>
                                    <p:animScale>
                                      <p:cBhvr>
                                        <p:cTn id="12" dur="250" autoRev="1" fill="hold"/>
                                        <p:tgtEl>
                                          <p:spTgt spid="184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843"/>
                                        </p:tgtEl>
                                      </p:cBhvr>
                                    </p:animEffect>
                                    <p:animScale>
                                      <p:cBhvr>
                                        <p:cTn id="17" dur="250" autoRev="1" fill="hold"/>
                                        <p:tgtEl>
                                          <p:spTgt spid="1843"/>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845"/>
                                        </p:tgtEl>
                                      </p:cBhvr>
                                    </p:animEffect>
                                    <p:animScale>
                                      <p:cBhvr>
                                        <p:cTn id="22" dur="250" autoRev="1" fill="hold"/>
                                        <p:tgtEl>
                                          <p:spTgt spid="18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5"/>
          <p:cNvSpPr txBox="1">
            <a:spLocks noGrp="1"/>
          </p:cNvSpPr>
          <p:nvPr>
            <p:ph type="title"/>
          </p:nvPr>
        </p:nvSpPr>
        <p:spPr>
          <a:xfrm>
            <a:off x="950675" y="210825"/>
            <a:ext cx="7510800" cy="9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a:solidFill>
                  <a:schemeClr val="accent2"/>
                </a:solidFill>
                <a:latin typeface="Times New Roman"/>
                <a:ea typeface="Times New Roman"/>
                <a:cs typeface="Times New Roman"/>
                <a:sym typeface="Times New Roman"/>
              </a:rPr>
              <a:t>¿QUÉ TAN SEGUROS SON ESTOS AUTOS ?</a:t>
            </a:r>
            <a:endParaRPr b="1">
              <a:solidFill>
                <a:schemeClr val="accent2"/>
              </a:solidFill>
              <a:latin typeface="Times New Roman"/>
              <a:ea typeface="Times New Roman"/>
              <a:cs typeface="Times New Roman"/>
              <a:sym typeface="Times New Roman"/>
            </a:endParaRPr>
          </a:p>
        </p:txBody>
      </p:sp>
      <p:pic>
        <p:nvPicPr>
          <p:cNvPr id="1851" name="Google Shape;1851;p55"/>
          <p:cNvPicPr preferRelativeResize="0"/>
          <p:nvPr/>
        </p:nvPicPr>
        <p:blipFill>
          <a:blip r:embed="rId3">
            <a:alphaModFix/>
          </a:blip>
          <a:stretch>
            <a:fillRect/>
          </a:stretch>
        </p:blipFill>
        <p:spPr>
          <a:xfrm>
            <a:off x="1391775" y="989425"/>
            <a:ext cx="6032200" cy="4042526"/>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51"/>
                                        </p:tgtEl>
                                      </p:cBhvr>
                                    </p:animEffect>
                                    <p:animScale>
                                      <p:cBhvr>
                                        <p:cTn id="7" dur="250" autoRev="1" fill="hold"/>
                                        <p:tgtEl>
                                          <p:spTgt spid="18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56"/>
          <p:cNvSpPr txBox="1">
            <a:spLocks noGrp="1"/>
          </p:cNvSpPr>
          <p:nvPr>
            <p:ph type="subTitle" idx="1"/>
          </p:nvPr>
        </p:nvSpPr>
        <p:spPr>
          <a:xfrm>
            <a:off x="989700" y="784725"/>
            <a:ext cx="72435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Aun con todas la funciones descritas estos autos NO son del todo seguros </a:t>
            </a:r>
            <a:endParaRPr sz="1600">
              <a:latin typeface="Arial"/>
              <a:ea typeface="Arial"/>
              <a:cs typeface="Arial"/>
              <a:sym typeface="Arial"/>
            </a:endParaRPr>
          </a:p>
          <a:p>
            <a:pPr marL="0" lvl="0" indent="0" algn="just" rtl="0">
              <a:spcBef>
                <a:spcPts val="0"/>
              </a:spcBef>
              <a:spcAft>
                <a:spcPts val="0"/>
              </a:spcAft>
              <a:buNone/>
            </a:pPr>
            <a:r>
              <a:rPr lang="es-419" sz="1600">
                <a:latin typeface="Arial"/>
                <a:ea typeface="Arial"/>
                <a:cs typeface="Arial"/>
                <a:sym typeface="Arial"/>
              </a:rPr>
              <a:t>para ejecutar la función “self-driving”</a:t>
            </a:r>
            <a:endParaRPr sz="1600">
              <a:latin typeface="Arial"/>
              <a:ea typeface="Arial"/>
              <a:cs typeface="Arial"/>
              <a:sym typeface="Arial"/>
            </a:endParaRPr>
          </a:p>
        </p:txBody>
      </p:sp>
      <p:pic>
        <p:nvPicPr>
          <p:cNvPr id="1857" name="Google Shape;1857;p56"/>
          <p:cNvPicPr preferRelativeResize="0"/>
          <p:nvPr/>
        </p:nvPicPr>
        <p:blipFill rotWithShape="1">
          <a:blip r:embed="rId3">
            <a:alphaModFix/>
          </a:blip>
          <a:srcRect r="10136" b="57076"/>
          <a:stretch/>
        </p:blipFill>
        <p:spPr>
          <a:xfrm>
            <a:off x="1412925" y="1667150"/>
            <a:ext cx="6946126" cy="1436400"/>
          </a:xfrm>
          <a:prstGeom prst="rect">
            <a:avLst/>
          </a:prstGeom>
          <a:noFill/>
          <a:ln>
            <a:noFill/>
          </a:ln>
        </p:spPr>
      </p:pic>
      <p:sp>
        <p:nvSpPr>
          <p:cNvPr id="1858" name="Google Shape;1858;p56"/>
          <p:cNvSpPr txBox="1">
            <a:spLocks noGrp="1"/>
          </p:cNvSpPr>
          <p:nvPr>
            <p:ph type="subTitle" idx="1"/>
          </p:nvPr>
        </p:nvSpPr>
        <p:spPr>
          <a:xfrm>
            <a:off x="1053474" y="3689850"/>
            <a:ext cx="56541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Han ocurrido accidentes mientras esta función está en uso.</a:t>
            </a:r>
            <a:endParaRPr sz="1600">
              <a:latin typeface="Arial"/>
              <a:ea typeface="Arial"/>
              <a:cs typeface="Arial"/>
              <a:sym typeface="Arial"/>
            </a:endParaRPr>
          </a:p>
          <a:p>
            <a:pPr marL="0" lvl="0" indent="0" algn="just" rtl="0">
              <a:spcBef>
                <a:spcPts val="0"/>
              </a:spcBef>
              <a:spcAft>
                <a:spcPts val="0"/>
              </a:spcAft>
              <a:buNone/>
            </a:pPr>
            <a:r>
              <a:rPr lang="es-419" sz="1600">
                <a:latin typeface="Arial"/>
                <a:ea typeface="Arial"/>
                <a:cs typeface="Arial"/>
                <a:sym typeface="Arial"/>
              </a:rPr>
              <a:t>El CEO de Tesla, Elon Musk, ha mencionado que el conductor debe estar siempre pendiente del vehículo.</a:t>
            </a:r>
            <a:endParaRPr sz="1600">
              <a:latin typeface="Arial"/>
              <a:ea typeface="Arial"/>
              <a:cs typeface="Arial"/>
              <a:sym typeface="Arial"/>
            </a:endParaRPr>
          </a:p>
        </p:txBody>
      </p:sp>
      <p:sp>
        <p:nvSpPr>
          <p:cNvPr id="1859" name="Google Shape;1859;p56"/>
          <p:cNvSpPr txBox="1"/>
          <p:nvPr/>
        </p:nvSpPr>
        <p:spPr>
          <a:xfrm>
            <a:off x="1115450" y="3027350"/>
            <a:ext cx="7243500" cy="554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419" sz="1200" dirty="0">
                <a:latin typeface="Times New Roman"/>
                <a:ea typeface="Times New Roman"/>
                <a:cs typeface="Times New Roman"/>
                <a:sym typeface="Times New Roman"/>
              </a:rPr>
              <a:t>Fragmento de noticia sobre un accidente de un Tesla, periódico El País</a:t>
            </a:r>
            <a:r>
              <a:rPr lang="es-419" sz="1200" dirty="0">
                <a:uFill>
                  <a:noFill/>
                </a:uFill>
                <a:latin typeface="Times New Roman"/>
                <a:ea typeface="Times New Roman"/>
                <a:cs typeface="Times New Roman"/>
                <a:sym typeface="Times New Roman"/>
                <a:hlinkClick r:id="rId4"/>
              </a:rPr>
              <a:t> </a:t>
            </a:r>
            <a:r>
              <a:rPr lang="es-419" sz="1200" dirty="0">
                <a:solidFill>
                  <a:srgbClr val="1155CC"/>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https://elpais.com/economia/2021-04-18/dos-fallecidos-en-un-accidente-de-un-tesla-sin-conductor-en-texas.html</a:t>
            </a:r>
            <a:endParaRPr sz="1200" dirty="0">
              <a:latin typeface="Times New Roman"/>
              <a:ea typeface="Times New Roman"/>
              <a:cs typeface="Times New Roman"/>
              <a:sym typeface="Times New Roman"/>
            </a:endParaRPr>
          </a:p>
        </p:txBody>
      </p:sp>
      <p:sp>
        <p:nvSpPr>
          <p:cNvPr id="1860" name="Google Shape;1860;p56"/>
          <p:cNvSpPr txBox="1">
            <a:spLocks noGrp="1"/>
          </p:cNvSpPr>
          <p:nvPr>
            <p:ph type="title"/>
          </p:nvPr>
        </p:nvSpPr>
        <p:spPr>
          <a:xfrm>
            <a:off x="5451651" y="197550"/>
            <a:ext cx="28449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a:solidFill>
                  <a:schemeClr val="dk1"/>
                </a:solidFill>
                <a:highlight>
                  <a:schemeClr val="accent3"/>
                </a:highlight>
                <a:latin typeface="Arial"/>
                <a:ea typeface="Arial"/>
                <a:cs typeface="Arial"/>
                <a:sym typeface="Arial"/>
              </a:rPr>
              <a:t>Noticia de accidente </a:t>
            </a:r>
            <a:endParaRPr sz="1800" b="1" i="1">
              <a:solidFill>
                <a:schemeClr val="dk1"/>
              </a:solidFill>
              <a:highlight>
                <a:schemeClr val="accent3"/>
              </a:highlight>
              <a:latin typeface="Arial"/>
              <a:ea typeface="Arial"/>
              <a:cs typeface="Arial"/>
              <a:sym typeface="Aria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57"/>
                                        </p:tgtEl>
                                        <p:attrNameLst>
                                          <p:attrName>r</p:attrName>
                                        </p:attrNameLst>
                                      </p:cBhvr>
                                    </p:animRot>
                                    <p:animRot by="-240000">
                                      <p:cBhvr>
                                        <p:cTn id="7" dur="200" fill="hold">
                                          <p:stCondLst>
                                            <p:cond delay="200"/>
                                          </p:stCondLst>
                                        </p:cTn>
                                        <p:tgtEl>
                                          <p:spTgt spid="1857"/>
                                        </p:tgtEl>
                                        <p:attrNameLst>
                                          <p:attrName>r</p:attrName>
                                        </p:attrNameLst>
                                      </p:cBhvr>
                                    </p:animRot>
                                    <p:animRot by="240000">
                                      <p:cBhvr>
                                        <p:cTn id="8" dur="200" fill="hold">
                                          <p:stCondLst>
                                            <p:cond delay="400"/>
                                          </p:stCondLst>
                                        </p:cTn>
                                        <p:tgtEl>
                                          <p:spTgt spid="1857"/>
                                        </p:tgtEl>
                                        <p:attrNameLst>
                                          <p:attrName>r</p:attrName>
                                        </p:attrNameLst>
                                      </p:cBhvr>
                                    </p:animRot>
                                    <p:animRot by="-240000">
                                      <p:cBhvr>
                                        <p:cTn id="9" dur="200" fill="hold">
                                          <p:stCondLst>
                                            <p:cond delay="600"/>
                                          </p:stCondLst>
                                        </p:cTn>
                                        <p:tgtEl>
                                          <p:spTgt spid="1857"/>
                                        </p:tgtEl>
                                        <p:attrNameLst>
                                          <p:attrName>r</p:attrName>
                                        </p:attrNameLst>
                                      </p:cBhvr>
                                    </p:animRot>
                                    <p:animRot by="120000">
                                      <p:cBhvr>
                                        <p:cTn id="10" dur="200" fill="hold">
                                          <p:stCondLst>
                                            <p:cond delay="800"/>
                                          </p:stCondLst>
                                        </p:cTn>
                                        <p:tgtEl>
                                          <p:spTgt spid="185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859"/>
                                        </p:tgtEl>
                                        <p:attrNameLst>
                                          <p:attrName>style.visibility</p:attrName>
                                        </p:attrNameLst>
                                      </p:cBhvr>
                                      <p:to>
                                        <p:strVal val="visible"/>
                                      </p:to>
                                    </p:set>
                                    <p:anim calcmode="lin" valueType="num">
                                      <p:cBhvr>
                                        <p:cTn id="15" dur="500" fill="hold"/>
                                        <p:tgtEl>
                                          <p:spTgt spid="1859"/>
                                        </p:tgtEl>
                                        <p:attrNameLst>
                                          <p:attrName>ppt_w</p:attrName>
                                        </p:attrNameLst>
                                      </p:cBhvr>
                                      <p:tavLst>
                                        <p:tav tm="0">
                                          <p:val>
                                            <p:fltVal val="0"/>
                                          </p:val>
                                        </p:tav>
                                        <p:tav tm="100000">
                                          <p:val>
                                            <p:strVal val="#ppt_w"/>
                                          </p:val>
                                        </p:tav>
                                      </p:tavLst>
                                    </p:anim>
                                    <p:anim calcmode="lin" valueType="num">
                                      <p:cBhvr>
                                        <p:cTn id="16" dur="500" fill="hold"/>
                                        <p:tgtEl>
                                          <p:spTgt spid="1859"/>
                                        </p:tgtEl>
                                        <p:attrNameLst>
                                          <p:attrName>ppt_h</p:attrName>
                                        </p:attrNameLst>
                                      </p:cBhvr>
                                      <p:tavLst>
                                        <p:tav tm="0">
                                          <p:val>
                                            <p:fltVal val="0"/>
                                          </p:val>
                                        </p:tav>
                                        <p:tav tm="100000">
                                          <p:val>
                                            <p:strVal val="#ppt_h"/>
                                          </p:val>
                                        </p:tav>
                                      </p:tavLst>
                                    </p:anim>
                                    <p:animEffect transition="in" filter="fade">
                                      <p:cBhvr>
                                        <p:cTn id="17" dur="500"/>
                                        <p:tgtEl>
                                          <p:spTgt spid="1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57"/>
          <p:cNvSpPr txBox="1">
            <a:spLocks noGrp="1"/>
          </p:cNvSpPr>
          <p:nvPr>
            <p:ph type="title"/>
          </p:nvPr>
        </p:nvSpPr>
        <p:spPr>
          <a:xfrm>
            <a:off x="5451651" y="197550"/>
            <a:ext cx="28449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a:solidFill>
                  <a:schemeClr val="dk1"/>
                </a:solidFill>
                <a:highlight>
                  <a:schemeClr val="accent3"/>
                </a:highlight>
                <a:latin typeface="Arial"/>
                <a:ea typeface="Arial"/>
                <a:cs typeface="Arial"/>
                <a:sym typeface="Arial"/>
              </a:rPr>
              <a:t>Noticia de accidente </a:t>
            </a:r>
            <a:endParaRPr sz="1800" b="1" i="1">
              <a:solidFill>
                <a:schemeClr val="dk1"/>
              </a:solidFill>
              <a:highlight>
                <a:schemeClr val="accent3"/>
              </a:highlight>
              <a:latin typeface="Arial"/>
              <a:ea typeface="Arial"/>
              <a:cs typeface="Arial"/>
              <a:sym typeface="Arial"/>
            </a:endParaRPr>
          </a:p>
        </p:txBody>
      </p:sp>
      <p:pic>
        <p:nvPicPr>
          <p:cNvPr id="1866" name="Google Shape;1866;p57"/>
          <p:cNvPicPr preferRelativeResize="0"/>
          <p:nvPr/>
        </p:nvPicPr>
        <p:blipFill>
          <a:blip r:embed="rId3">
            <a:alphaModFix/>
          </a:blip>
          <a:stretch>
            <a:fillRect/>
          </a:stretch>
        </p:blipFill>
        <p:spPr>
          <a:xfrm>
            <a:off x="1101926" y="186850"/>
            <a:ext cx="4531775" cy="2804675"/>
          </a:xfrm>
          <a:prstGeom prst="rect">
            <a:avLst/>
          </a:prstGeom>
          <a:noFill/>
          <a:ln>
            <a:noFill/>
          </a:ln>
        </p:spPr>
      </p:pic>
      <p:sp>
        <p:nvSpPr>
          <p:cNvPr id="1867" name="Google Shape;1867;p57"/>
          <p:cNvSpPr txBox="1">
            <a:spLocks noGrp="1"/>
          </p:cNvSpPr>
          <p:nvPr>
            <p:ph type="subTitle" idx="1"/>
          </p:nvPr>
        </p:nvSpPr>
        <p:spPr>
          <a:xfrm>
            <a:off x="1101925" y="3213675"/>
            <a:ext cx="7016100" cy="14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800">
                <a:solidFill>
                  <a:schemeClr val="dk1"/>
                </a:solidFill>
                <a:latin typeface="Arial"/>
                <a:ea typeface="Arial"/>
                <a:cs typeface="Arial"/>
                <a:sym typeface="Arial"/>
              </a:rPr>
              <a:t>“Surge un lamentable accidente donde un automóvil Tesla se terminó estrellando para luego incendiarse derivando en la muerte de sus pasajeros. Parece que el Piloto Automático del coche tuvo un papel activo en los hechos”.</a:t>
            </a:r>
            <a:endParaRPr sz="1800">
              <a:solidFill>
                <a:schemeClr val="dk1"/>
              </a:solidFill>
              <a:latin typeface="Arial"/>
              <a:ea typeface="Arial"/>
              <a:cs typeface="Arial"/>
              <a:sym typeface="Arial"/>
            </a:endParaRPr>
          </a:p>
        </p:txBody>
      </p:sp>
      <p:sp>
        <p:nvSpPr>
          <p:cNvPr id="1868" name="Google Shape;1868;p57"/>
          <p:cNvSpPr txBox="1"/>
          <p:nvPr/>
        </p:nvSpPr>
        <p:spPr>
          <a:xfrm>
            <a:off x="5633700" y="2117174"/>
            <a:ext cx="2662851"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dirty="0">
                <a:latin typeface="Times New Roman" panose="02020603050405020304" pitchFamily="18" charset="0"/>
                <a:cs typeface="Times New Roman" panose="02020603050405020304" pitchFamily="18" charset="0"/>
              </a:rPr>
              <a:t>Fragmento de noticia, cortesía de fayerwayer</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s-419" sz="1200" u="sng" dirty="0">
                <a:solidFill>
                  <a:schemeClr val="hlink"/>
                </a:solidFill>
                <a:latin typeface="Times New Roman" panose="02020603050405020304" pitchFamily="18" charset="0"/>
                <a:ea typeface="Times New Roman"/>
                <a:cs typeface="Times New Roman" panose="02020603050405020304" pitchFamily="18" charset="0"/>
                <a:sym typeface="Times New Roman"/>
                <a:hlinkClick r:id="rId4"/>
              </a:rPr>
              <a:t>https://www.fayerwayer.com/2021/04/tesla-accidente-muertos-autopiloto/</a:t>
            </a:r>
            <a:endParaRPr sz="12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66"/>
                                        </p:tgtEl>
                                        <p:attrNameLst>
                                          <p:attrName>r</p:attrName>
                                        </p:attrNameLst>
                                      </p:cBhvr>
                                    </p:animRot>
                                    <p:animRot by="-240000">
                                      <p:cBhvr>
                                        <p:cTn id="7" dur="200" fill="hold">
                                          <p:stCondLst>
                                            <p:cond delay="200"/>
                                          </p:stCondLst>
                                        </p:cTn>
                                        <p:tgtEl>
                                          <p:spTgt spid="1866"/>
                                        </p:tgtEl>
                                        <p:attrNameLst>
                                          <p:attrName>r</p:attrName>
                                        </p:attrNameLst>
                                      </p:cBhvr>
                                    </p:animRot>
                                    <p:animRot by="240000">
                                      <p:cBhvr>
                                        <p:cTn id="8" dur="200" fill="hold">
                                          <p:stCondLst>
                                            <p:cond delay="400"/>
                                          </p:stCondLst>
                                        </p:cTn>
                                        <p:tgtEl>
                                          <p:spTgt spid="1866"/>
                                        </p:tgtEl>
                                        <p:attrNameLst>
                                          <p:attrName>r</p:attrName>
                                        </p:attrNameLst>
                                      </p:cBhvr>
                                    </p:animRot>
                                    <p:animRot by="-240000">
                                      <p:cBhvr>
                                        <p:cTn id="9" dur="200" fill="hold">
                                          <p:stCondLst>
                                            <p:cond delay="600"/>
                                          </p:stCondLst>
                                        </p:cTn>
                                        <p:tgtEl>
                                          <p:spTgt spid="1866"/>
                                        </p:tgtEl>
                                        <p:attrNameLst>
                                          <p:attrName>r</p:attrName>
                                        </p:attrNameLst>
                                      </p:cBhvr>
                                    </p:animRot>
                                    <p:animRot by="120000">
                                      <p:cBhvr>
                                        <p:cTn id="10" dur="200" fill="hold">
                                          <p:stCondLst>
                                            <p:cond delay="800"/>
                                          </p:stCondLst>
                                        </p:cTn>
                                        <p:tgtEl>
                                          <p:spTgt spid="186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868"/>
                                        </p:tgtEl>
                                        <p:attrNameLst>
                                          <p:attrName>style.visibility</p:attrName>
                                        </p:attrNameLst>
                                      </p:cBhvr>
                                      <p:to>
                                        <p:strVal val="visible"/>
                                      </p:to>
                                    </p:set>
                                    <p:anim calcmode="lin" valueType="num">
                                      <p:cBhvr>
                                        <p:cTn id="15" dur="500" fill="hold"/>
                                        <p:tgtEl>
                                          <p:spTgt spid="1868"/>
                                        </p:tgtEl>
                                        <p:attrNameLst>
                                          <p:attrName>ppt_w</p:attrName>
                                        </p:attrNameLst>
                                      </p:cBhvr>
                                      <p:tavLst>
                                        <p:tav tm="0">
                                          <p:val>
                                            <p:fltVal val="0"/>
                                          </p:val>
                                        </p:tav>
                                        <p:tav tm="100000">
                                          <p:val>
                                            <p:strVal val="#ppt_w"/>
                                          </p:val>
                                        </p:tav>
                                      </p:tavLst>
                                    </p:anim>
                                    <p:anim calcmode="lin" valueType="num">
                                      <p:cBhvr>
                                        <p:cTn id="16" dur="500" fill="hold"/>
                                        <p:tgtEl>
                                          <p:spTgt spid="1868"/>
                                        </p:tgtEl>
                                        <p:attrNameLst>
                                          <p:attrName>ppt_h</p:attrName>
                                        </p:attrNameLst>
                                      </p:cBhvr>
                                      <p:tavLst>
                                        <p:tav tm="0">
                                          <p:val>
                                            <p:fltVal val="0"/>
                                          </p:val>
                                        </p:tav>
                                        <p:tav tm="100000">
                                          <p:val>
                                            <p:strVal val="#ppt_h"/>
                                          </p:val>
                                        </p:tav>
                                      </p:tavLst>
                                    </p:anim>
                                    <p:animEffect transition="in" filter="fade">
                                      <p:cBhvr>
                                        <p:cTn id="17" dur="500"/>
                                        <p:tgtEl>
                                          <p:spTgt spid="1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58"/>
          <p:cNvSpPr txBox="1">
            <a:spLocks noGrp="1"/>
          </p:cNvSpPr>
          <p:nvPr>
            <p:ph type="subTitle" idx="1"/>
          </p:nvPr>
        </p:nvSpPr>
        <p:spPr>
          <a:xfrm>
            <a:off x="3378375" y="1135725"/>
            <a:ext cx="4683600" cy="14160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es-419" sz="1600">
                <a:solidFill>
                  <a:srgbClr val="000000"/>
                </a:solidFill>
                <a:latin typeface="Arial"/>
                <a:ea typeface="Arial"/>
                <a:cs typeface="Arial"/>
                <a:sym typeface="Arial"/>
              </a:rPr>
              <a:t>Estos autos inteligentes están empezando a reemplazar a la industria tradicional de choferes. </a:t>
            </a:r>
            <a:endParaRPr sz="1600">
              <a:solidFill>
                <a:srgbClr val="000000"/>
              </a:solidFill>
              <a:latin typeface="Arial"/>
              <a:ea typeface="Arial"/>
              <a:cs typeface="Arial"/>
              <a:sym typeface="Arial"/>
            </a:endParaRPr>
          </a:p>
          <a:p>
            <a:pPr marL="0" lvl="0" indent="0" algn="just" rtl="0">
              <a:spcBef>
                <a:spcPts val="0"/>
              </a:spcBef>
              <a:spcAft>
                <a:spcPts val="0"/>
              </a:spcAft>
              <a:buNone/>
            </a:pPr>
            <a:endParaRPr sz="1600">
              <a:solidFill>
                <a:srgbClr val="000000"/>
              </a:solidFill>
              <a:latin typeface="Arial"/>
              <a:ea typeface="Arial"/>
              <a:cs typeface="Arial"/>
              <a:sym typeface="Arial"/>
            </a:endParaRPr>
          </a:p>
          <a:p>
            <a:pPr marL="0" lvl="0" indent="0" algn="just" rtl="0">
              <a:spcBef>
                <a:spcPts val="0"/>
              </a:spcBef>
              <a:spcAft>
                <a:spcPts val="0"/>
              </a:spcAft>
              <a:buNone/>
            </a:pPr>
            <a:r>
              <a:rPr lang="es-419" sz="1600">
                <a:solidFill>
                  <a:srgbClr val="000000"/>
                </a:solidFill>
                <a:latin typeface="Arial"/>
                <a:ea typeface="Arial"/>
                <a:cs typeface="Arial"/>
                <a:sym typeface="Arial"/>
              </a:rPr>
              <a:t>¿Cómo esta tecnología impactará el trabajo de miles alrededor del mundo?.</a:t>
            </a:r>
            <a:endParaRPr sz="1600">
              <a:latin typeface="Arial"/>
              <a:ea typeface="Arial"/>
              <a:cs typeface="Arial"/>
              <a:sym typeface="Arial"/>
            </a:endParaRPr>
          </a:p>
        </p:txBody>
      </p:sp>
      <p:sp>
        <p:nvSpPr>
          <p:cNvPr id="1874" name="Google Shape;1874;p58"/>
          <p:cNvSpPr txBox="1">
            <a:spLocks noGrp="1"/>
          </p:cNvSpPr>
          <p:nvPr>
            <p:ph type="title"/>
          </p:nvPr>
        </p:nvSpPr>
        <p:spPr>
          <a:xfrm>
            <a:off x="978925" y="220175"/>
            <a:ext cx="5181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a:solidFill>
                  <a:schemeClr val="accent2"/>
                </a:solidFill>
                <a:latin typeface="Times New Roman"/>
                <a:ea typeface="Times New Roman"/>
                <a:cs typeface="Times New Roman"/>
                <a:sym typeface="Times New Roman"/>
              </a:rPr>
              <a:t>¿Y LOS CONDUCTORES?</a:t>
            </a:r>
            <a:endParaRPr b="1">
              <a:solidFill>
                <a:schemeClr val="accent2"/>
              </a:solidFill>
              <a:latin typeface="Times New Roman"/>
              <a:ea typeface="Times New Roman"/>
              <a:cs typeface="Times New Roman"/>
              <a:sym typeface="Times New Roman"/>
            </a:endParaRPr>
          </a:p>
        </p:txBody>
      </p:sp>
      <p:sp>
        <p:nvSpPr>
          <p:cNvPr id="1875" name="Google Shape;1875;p58"/>
          <p:cNvSpPr txBox="1"/>
          <p:nvPr/>
        </p:nvSpPr>
        <p:spPr>
          <a:xfrm>
            <a:off x="694075" y="2891275"/>
            <a:ext cx="7521900" cy="9234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Char char="❏"/>
            </a:pPr>
            <a:r>
              <a:rPr lang="es-419" sz="1600"/>
              <a:t>La próxima gran ola de automatización podría darse en la industria de choferes y camioneros. </a:t>
            </a:r>
            <a:endParaRPr sz="1600"/>
          </a:p>
          <a:p>
            <a:pPr marL="457200" lvl="0" indent="-330200" algn="just" rtl="0">
              <a:spcBef>
                <a:spcPts val="0"/>
              </a:spcBef>
              <a:spcAft>
                <a:spcPts val="0"/>
              </a:spcAft>
              <a:buSzPts val="1600"/>
              <a:buChar char="❏"/>
            </a:pPr>
            <a:r>
              <a:rPr lang="es-419" sz="1600"/>
              <a:t>Se crearían trabajos adicionales en mantenimiento y administración.</a:t>
            </a:r>
            <a:endParaRPr sz="1600"/>
          </a:p>
        </p:txBody>
      </p:sp>
      <p:pic>
        <p:nvPicPr>
          <p:cNvPr id="1876" name="Google Shape;1876;p58"/>
          <p:cNvPicPr preferRelativeResize="0"/>
          <p:nvPr/>
        </p:nvPicPr>
        <p:blipFill>
          <a:blip r:embed="rId3">
            <a:alphaModFix/>
          </a:blip>
          <a:stretch>
            <a:fillRect/>
          </a:stretch>
        </p:blipFill>
        <p:spPr>
          <a:xfrm>
            <a:off x="1164850" y="1202300"/>
            <a:ext cx="2084625" cy="128285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76"/>
                                        </p:tgtEl>
                                      </p:cBhvr>
                                    </p:animEffect>
                                    <p:animScale>
                                      <p:cBhvr>
                                        <p:cTn id="7" dur="250" autoRev="1" fill="hold"/>
                                        <p:tgtEl>
                                          <p:spTgt spid="187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59"/>
          <p:cNvSpPr txBox="1"/>
          <p:nvPr/>
        </p:nvSpPr>
        <p:spPr>
          <a:xfrm>
            <a:off x="1003625" y="738775"/>
            <a:ext cx="72633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a:t>El sector automovilístico ya ha sido afectado de forma global. </a:t>
            </a:r>
            <a:endParaRPr sz="1800"/>
          </a:p>
          <a:p>
            <a:pPr marL="0" lvl="0" indent="0" algn="l" rtl="0">
              <a:spcBef>
                <a:spcPts val="0"/>
              </a:spcBef>
              <a:spcAft>
                <a:spcPts val="0"/>
              </a:spcAft>
              <a:buNone/>
            </a:pPr>
            <a:r>
              <a:rPr lang="es-419" sz="1800"/>
              <a:t>Afecta a conductores y trabajadores involucrados en la:</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s-419" sz="1800"/>
              <a:t>creación </a:t>
            </a:r>
            <a:endParaRPr sz="1800"/>
          </a:p>
          <a:p>
            <a:pPr marL="457200" lvl="0" indent="-342900" algn="l" rtl="0">
              <a:spcBef>
                <a:spcPts val="0"/>
              </a:spcBef>
              <a:spcAft>
                <a:spcPts val="0"/>
              </a:spcAft>
              <a:buSzPts val="1800"/>
              <a:buChar char="➔"/>
            </a:pPr>
            <a:r>
              <a:rPr lang="es-419" sz="1800"/>
              <a:t>fabricación </a:t>
            </a:r>
            <a:endParaRPr sz="1800"/>
          </a:p>
          <a:p>
            <a:pPr marL="457200" lvl="0" indent="-342900" algn="l" rtl="0">
              <a:spcBef>
                <a:spcPts val="0"/>
              </a:spcBef>
              <a:spcAft>
                <a:spcPts val="0"/>
              </a:spcAft>
              <a:buSzPts val="1800"/>
              <a:buChar char="➔"/>
            </a:pPr>
            <a:r>
              <a:rPr lang="es-419" sz="1800"/>
              <a:t>diseño </a:t>
            </a:r>
            <a:endParaRPr sz="1800"/>
          </a:p>
          <a:p>
            <a:pPr marL="457200" lvl="0" indent="-342900" algn="l" rtl="0">
              <a:spcBef>
                <a:spcPts val="0"/>
              </a:spcBef>
              <a:spcAft>
                <a:spcPts val="0"/>
              </a:spcAft>
              <a:buSzPts val="1800"/>
              <a:buChar char="➔"/>
            </a:pPr>
            <a:r>
              <a:rPr lang="es-419" sz="1800"/>
              <a:t>innovación </a:t>
            </a:r>
            <a:endParaRPr sz="1800"/>
          </a:p>
          <a:p>
            <a:pPr marL="0" lvl="0" indent="0" algn="l" rtl="0">
              <a:spcBef>
                <a:spcPts val="0"/>
              </a:spcBef>
              <a:spcAft>
                <a:spcPts val="0"/>
              </a:spcAft>
              <a:buNone/>
            </a:pPr>
            <a:endParaRPr sz="1800"/>
          </a:p>
        </p:txBody>
      </p:sp>
      <p:pic>
        <p:nvPicPr>
          <p:cNvPr id="1882" name="Google Shape;1882;p59"/>
          <p:cNvPicPr preferRelativeResize="0"/>
          <p:nvPr/>
        </p:nvPicPr>
        <p:blipFill>
          <a:blip r:embed="rId3">
            <a:alphaModFix/>
          </a:blip>
          <a:stretch>
            <a:fillRect/>
          </a:stretch>
        </p:blipFill>
        <p:spPr>
          <a:xfrm>
            <a:off x="3643825" y="2822425"/>
            <a:ext cx="4099825" cy="2048426"/>
          </a:xfrm>
          <a:prstGeom prst="rect">
            <a:avLst/>
          </a:prstGeom>
          <a:noFill/>
          <a:ln>
            <a:noFill/>
          </a:ln>
        </p:spPr>
      </p:pic>
      <p:sp>
        <p:nvSpPr>
          <p:cNvPr id="1883" name="Google Shape;1883;p59"/>
          <p:cNvSpPr txBox="1">
            <a:spLocks noGrp="1"/>
          </p:cNvSpPr>
          <p:nvPr>
            <p:ph type="title"/>
          </p:nvPr>
        </p:nvSpPr>
        <p:spPr>
          <a:xfrm>
            <a:off x="5571000" y="220200"/>
            <a:ext cx="2794800" cy="4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a:highlight>
                  <a:schemeClr val="accent3"/>
                </a:highlight>
                <a:latin typeface="Arial"/>
                <a:ea typeface="Arial"/>
                <a:cs typeface="Arial"/>
                <a:sym typeface="Arial"/>
              </a:rPr>
              <a:t>Despidos masivos</a:t>
            </a:r>
            <a:endParaRPr sz="1800" b="1" i="1">
              <a:highlight>
                <a:schemeClr val="accent3"/>
              </a:highlight>
              <a:latin typeface="Arial"/>
              <a:ea typeface="Arial"/>
              <a:cs typeface="Arial"/>
              <a:sym typeface="Arial"/>
            </a:endParaRPr>
          </a:p>
        </p:txBody>
      </p:sp>
      <p:sp>
        <p:nvSpPr>
          <p:cNvPr id="1884" name="Google Shape;1884;p59"/>
          <p:cNvSpPr txBox="1"/>
          <p:nvPr/>
        </p:nvSpPr>
        <p:spPr>
          <a:xfrm>
            <a:off x="3283050" y="1960813"/>
            <a:ext cx="2577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a:solidFill>
                  <a:schemeClr val="dk1"/>
                </a:solidFill>
              </a:rPr>
              <a:t>de autos inteligentes</a:t>
            </a:r>
            <a:endParaRPr sz="1700">
              <a:solidFill>
                <a:schemeClr val="dk1"/>
              </a:solidFill>
            </a:endParaRPr>
          </a:p>
        </p:txBody>
      </p:sp>
      <p:pic>
        <p:nvPicPr>
          <p:cNvPr id="1885" name="Google Shape;1885;p59"/>
          <p:cNvPicPr preferRelativeResize="0"/>
          <p:nvPr/>
        </p:nvPicPr>
        <p:blipFill>
          <a:blip r:embed="rId4">
            <a:alphaModFix/>
          </a:blip>
          <a:stretch>
            <a:fillRect/>
          </a:stretch>
        </p:blipFill>
        <p:spPr>
          <a:xfrm>
            <a:off x="2836573" y="1642560"/>
            <a:ext cx="465875" cy="108292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82"/>
                                        </p:tgtEl>
                                      </p:cBhvr>
                                    </p:animEffect>
                                    <p:animScale>
                                      <p:cBhvr>
                                        <p:cTn id="7" dur="250" autoRev="1" fill="hold"/>
                                        <p:tgtEl>
                                          <p:spTgt spid="18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60"/>
          <p:cNvSpPr txBox="1">
            <a:spLocks noGrp="1"/>
          </p:cNvSpPr>
          <p:nvPr>
            <p:ph type="title"/>
          </p:nvPr>
        </p:nvSpPr>
        <p:spPr>
          <a:xfrm>
            <a:off x="1970650" y="1620750"/>
            <a:ext cx="54780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Conclusión </a:t>
            </a:r>
            <a:endParaRPr sz="7200" b="1"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61"/>
          <p:cNvSpPr txBox="1">
            <a:spLocks noGrp="1"/>
          </p:cNvSpPr>
          <p:nvPr>
            <p:ph type="title"/>
          </p:nvPr>
        </p:nvSpPr>
        <p:spPr>
          <a:xfrm>
            <a:off x="5155901" y="371025"/>
            <a:ext cx="31596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600" b="1" i="1">
                <a:solidFill>
                  <a:schemeClr val="dk1"/>
                </a:solidFill>
                <a:highlight>
                  <a:schemeClr val="accent3"/>
                </a:highlight>
                <a:latin typeface="Arial"/>
                <a:ea typeface="Arial"/>
                <a:cs typeface="Arial"/>
                <a:sym typeface="Arial"/>
              </a:rPr>
              <a:t>Mecatrónica </a:t>
            </a:r>
            <a:endParaRPr sz="1600" b="1" i="1">
              <a:solidFill>
                <a:schemeClr val="dk1"/>
              </a:solidFill>
              <a:highlight>
                <a:schemeClr val="accent3"/>
              </a:highlight>
              <a:latin typeface="Arial"/>
              <a:ea typeface="Arial"/>
              <a:cs typeface="Arial"/>
              <a:sym typeface="Arial"/>
            </a:endParaRPr>
          </a:p>
        </p:txBody>
      </p:sp>
      <p:sp>
        <p:nvSpPr>
          <p:cNvPr id="1896" name="Google Shape;1896;p61"/>
          <p:cNvSpPr txBox="1"/>
          <p:nvPr/>
        </p:nvSpPr>
        <p:spPr>
          <a:xfrm>
            <a:off x="1189825" y="782175"/>
            <a:ext cx="66543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a:t>Enfocada en distintas áreas como la mecánica, electrónica, computación, etc.</a:t>
            </a:r>
            <a:endParaRPr sz="1600"/>
          </a:p>
          <a:p>
            <a:pPr marL="0" lvl="0" indent="0" algn="just" rtl="0">
              <a:spcBef>
                <a:spcPts val="0"/>
              </a:spcBef>
              <a:spcAft>
                <a:spcPts val="0"/>
              </a:spcAft>
              <a:buNone/>
            </a:pPr>
            <a:r>
              <a:rPr lang="es-419" sz="1600"/>
              <a:t>Está incluida en todo lo que se refiere a la robotización que en algún momento puede sustituir la mano de obra humana  </a:t>
            </a:r>
            <a:endParaRPr sz="1600"/>
          </a:p>
          <a:p>
            <a:pPr marL="0" lvl="0" indent="0" algn="just" rtl="0">
              <a:spcBef>
                <a:spcPts val="0"/>
              </a:spcBef>
              <a:spcAft>
                <a:spcPts val="0"/>
              </a:spcAft>
              <a:buNone/>
            </a:pPr>
            <a:r>
              <a:rPr lang="es-419" sz="1600"/>
              <a:t>  </a:t>
            </a:r>
            <a:endParaRPr sz="1600"/>
          </a:p>
        </p:txBody>
      </p:sp>
      <p:pic>
        <p:nvPicPr>
          <p:cNvPr id="1897" name="Google Shape;1897;p61"/>
          <p:cNvPicPr preferRelativeResize="0"/>
          <p:nvPr/>
        </p:nvPicPr>
        <p:blipFill>
          <a:blip r:embed="rId3">
            <a:alphaModFix/>
          </a:blip>
          <a:stretch>
            <a:fillRect/>
          </a:stretch>
        </p:blipFill>
        <p:spPr>
          <a:xfrm>
            <a:off x="1265600" y="1983900"/>
            <a:ext cx="2333025" cy="2061025"/>
          </a:xfrm>
          <a:prstGeom prst="rect">
            <a:avLst/>
          </a:prstGeom>
          <a:noFill/>
          <a:ln>
            <a:noFill/>
          </a:ln>
        </p:spPr>
      </p:pic>
      <p:sp>
        <p:nvSpPr>
          <p:cNvPr id="1898" name="Google Shape;1898;p61"/>
          <p:cNvSpPr txBox="1">
            <a:spLocks noGrp="1"/>
          </p:cNvSpPr>
          <p:nvPr>
            <p:ph type="subTitle" idx="1"/>
          </p:nvPr>
        </p:nvSpPr>
        <p:spPr>
          <a:xfrm>
            <a:off x="1207275" y="4121125"/>
            <a:ext cx="6448500" cy="81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solidFill>
                  <a:srgbClr val="000000"/>
                </a:solidFill>
                <a:latin typeface="Arial"/>
                <a:ea typeface="Arial"/>
                <a:cs typeface="Arial"/>
                <a:sym typeface="Arial"/>
              </a:rPr>
              <a:t>Desde sus inicios, ha tenido la finalidad de hacer más fácil los procesos donde es utilizada, tal es el caso en los autos inteligentes.</a:t>
            </a:r>
            <a:endParaRPr sz="1600">
              <a:latin typeface="Arial"/>
              <a:ea typeface="Arial"/>
              <a:cs typeface="Arial"/>
              <a:sym typeface="Aria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97"/>
                                        </p:tgtEl>
                                      </p:cBhvr>
                                    </p:animEffect>
                                    <p:animScale>
                                      <p:cBhvr>
                                        <p:cTn id="7" dur="250" autoRev="1" fill="hold"/>
                                        <p:tgtEl>
                                          <p:spTgt spid="189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62"/>
          <p:cNvSpPr txBox="1">
            <a:spLocks noGrp="1"/>
          </p:cNvSpPr>
          <p:nvPr>
            <p:ph type="subTitle" idx="1"/>
          </p:nvPr>
        </p:nvSpPr>
        <p:spPr>
          <a:xfrm>
            <a:off x="1152650" y="736825"/>
            <a:ext cx="6358200" cy="3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600">
                <a:solidFill>
                  <a:schemeClr val="dk1"/>
                </a:solidFill>
                <a:latin typeface="Arial"/>
                <a:ea typeface="Arial"/>
                <a:cs typeface="Arial"/>
                <a:sym typeface="Arial"/>
              </a:rPr>
              <a:t>Estos autos incorporan una tecnología capaz de tomar decisiones que modifican la conducción a través del análisis de múltiples variables.               </a:t>
            </a: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solidFill>
                <a:schemeClr val="dk1"/>
              </a:solidFill>
              <a:latin typeface="Arial"/>
              <a:ea typeface="Arial"/>
              <a:cs typeface="Arial"/>
              <a:sym typeface="Arial"/>
            </a:endParaRPr>
          </a:p>
          <a:p>
            <a:pPr marL="457200" lvl="0" indent="-330200" algn="l" rtl="0">
              <a:spcBef>
                <a:spcPts val="0"/>
              </a:spcBef>
              <a:spcAft>
                <a:spcPts val="0"/>
              </a:spcAft>
              <a:buClr>
                <a:schemeClr val="dk1"/>
              </a:buClr>
              <a:buSzPts val="1600"/>
              <a:buFont typeface="Arial"/>
              <a:buChar char="➔"/>
            </a:pPr>
            <a:r>
              <a:rPr lang="es-419" sz="1600">
                <a:solidFill>
                  <a:schemeClr val="dk1"/>
                </a:solidFill>
                <a:latin typeface="Arial"/>
                <a:ea typeface="Arial"/>
                <a:cs typeface="Arial"/>
                <a:sym typeface="Arial"/>
              </a:rPr>
              <a:t>Nulo consumo de gasolina</a:t>
            </a:r>
            <a:endParaRPr sz="1600">
              <a:solidFill>
                <a:schemeClr val="dk1"/>
              </a:solidFill>
              <a:latin typeface="Arial"/>
              <a:ea typeface="Arial"/>
              <a:cs typeface="Arial"/>
              <a:sym typeface="Arial"/>
            </a:endParaRPr>
          </a:p>
          <a:p>
            <a:pPr marL="457200" lvl="0" indent="-330200" algn="l" rtl="0">
              <a:spcBef>
                <a:spcPts val="0"/>
              </a:spcBef>
              <a:spcAft>
                <a:spcPts val="0"/>
              </a:spcAft>
              <a:buClr>
                <a:schemeClr val="dk1"/>
              </a:buClr>
              <a:buSzPts val="1600"/>
              <a:buFont typeface="Arial"/>
              <a:buChar char="➔"/>
            </a:pPr>
            <a:r>
              <a:rPr lang="es-419" sz="1600">
                <a:solidFill>
                  <a:schemeClr val="dk1"/>
                </a:solidFill>
                <a:latin typeface="Arial"/>
                <a:ea typeface="Arial"/>
                <a:cs typeface="Arial"/>
                <a:sym typeface="Arial"/>
              </a:rPr>
              <a:t>Impacto positivo al medio ambiente </a:t>
            </a:r>
            <a:endParaRPr sz="1600">
              <a:solidFill>
                <a:schemeClr val="dk1"/>
              </a:solidFill>
              <a:latin typeface="Arial"/>
              <a:ea typeface="Arial"/>
              <a:cs typeface="Arial"/>
              <a:sym typeface="Arial"/>
            </a:endParaRPr>
          </a:p>
          <a:p>
            <a:pPr marL="457200" lvl="0" indent="-330200" algn="l" rtl="0">
              <a:spcBef>
                <a:spcPts val="0"/>
              </a:spcBef>
              <a:spcAft>
                <a:spcPts val="0"/>
              </a:spcAft>
              <a:buClr>
                <a:schemeClr val="dk1"/>
              </a:buClr>
              <a:buSzPts val="1600"/>
              <a:buFont typeface="Arial"/>
              <a:buChar char="➔"/>
            </a:pPr>
            <a:r>
              <a:rPr lang="es-419" sz="1600">
                <a:solidFill>
                  <a:schemeClr val="dk1"/>
                </a:solidFill>
                <a:latin typeface="Arial"/>
                <a:ea typeface="Arial"/>
                <a:cs typeface="Arial"/>
                <a:sym typeface="Arial"/>
              </a:rPr>
              <a:t>Energía eléctrica como fuente de alimentación                                           </a:t>
            </a: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solidFill>
                <a:schemeClr val="dk1"/>
              </a:solidFill>
              <a:latin typeface="Arial"/>
              <a:ea typeface="Arial"/>
              <a:cs typeface="Arial"/>
              <a:sym typeface="Arial"/>
            </a:endParaRPr>
          </a:p>
        </p:txBody>
      </p:sp>
      <p:pic>
        <p:nvPicPr>
          <p:cNvPr id="1904" name="Google Shape;1904;p62"/>
          <p:cNvPicPr preferRelativeResize="0"/>
          <p:nvPr/>
        </p:nvPicPr>
        <p:blipFill>
          <a:blip r:embed="rId3">
            <a:alphaModFix/>
          </a:blip>
          <a:stretch>
            <a:fillRect/>
          </a:stretch>
        </p:blipFill>
        <p:spPr>
          <a:xfrm>
            <a:off x="4270695" y="2647950"/>
            <a:ext cx="3440979" cy="212302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904"/>
                                        </p:tgtEl>
                                        <p:attrNameLst>
                                          <p:attrName>r</p:attrName>
                                        </p:attrNameLst>
                                      </p:cBhvr>
                                    </p:animRot>
                                    <p:animRot by="-240000">
                                      <p:cBhvr>
                                        <p:cTn id="7" dur="200" fill="hold">
                                          <p:stCondLst>
                                            <p:cond delay="200"/>
                                          </p:stCondLst>
                                        </p:cTn>
                                        <p:tgtEl>
                                          <p:spTgt spid="1904"/>
                                        </p:tgtEl>
                                        <p:attrNameLst>
                                          <p:attrName>r</p:attrName>
                                        </p:attrNameLst>
                                      </p:cBhvr>
                                    </p:animRot>
                                    <p:animRot by="240000">
                                      <p:cBhvr>
                                        <p:cTn id="8" dur="200" fill="hold">
                                          <p:stCondLst>
                                            <p:cond delay="400"/>
                                          </p:stCondLst>
                                        </p:cTn>
                                        <p:tgtEl>
                                          <p:spTgt spid="1904"/>
                                        </p:tgtEl>
                                        <p:attrNameLst>
                                          <p:attrName>r</p:attrName>
                                        </p:attrNameLst>
                                      </p:cBhvr>
                                    </p:animRot>
                                    <p:animRot by="-240000">
                                      <p:cBhvr>
                                        <p:cTn id="9" dur="200" fill="hold">
                                          <p:stCondLst>
                                            <p:cond delay="600"/>
                                          </p:stCondLst>
                                        </p:cTn>
                                        <p:tgtEl>
                                          <p:spTgt spid="1904"/>
                                        </p:tgtEl>
                                        <p:attrNameLst>
                                          <p:attrName>r</p:attrName>
                                        </p:attrNameLst>
                                      </p:cBhvr>
                                    </p:animRot>
                                    <p:animRot by="120000">
                                      <p:cBhvr>
                                        <p:cTn id="10" dur="200" fill="hold">
                                          <p:stCondLst>
                                            <p:cond delay="800"/>
                                          </p:stCondLst>
                                        </p:cTn>
                                        <p:tgtEl>
                                          <p:spTgt spid="19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36"/>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Objetivo </a:t>
            </a:r>
            <a:endParaRPr sz="7200" b="1"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E3B5CD0B-D174-FA76-8596-A6FEE82895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p:transition spd="slow" advTm="219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93" x="5041900" y="2182813"/>
          <p14:tracePt t="897" x="5070475" y="2182813"/>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63"/>
          <p:cNvSpPr txBox="1">
            <a:spLocks noGrp="1"/>
          </p:cNvSpPr>
          <p:nvPr>
            <p:ph type="title"/>
          </p:nvPr>
        </p:nvSpPr>
        <p:spPr>
          <a:xfrm>
            <a:off x="2348350" y="365250"/>
            <a:ext cx="5781300" cy="576000"/>
          </a:xfrm>
          <a:prstGeom prst="rect">
            <a:avLst/>
          </a:prstGeom>
        </p:spPr>
        <p:txBody>
          <a:bodyPr spcFirstLastPara="1" wrap="square" lIns="91425" tIns="91425" rIns="91425" bIns="91425" anchor="t" anchorCtr="0">
            <a:noAutofit/>
          </a:bodyPr>
          <a:lstStyle/>
          <a:p>
            <a:pPr marL="0" lvl="0" indent="0" algn="ctr" rtl="0">
              <a:spcBef>
                <a:spcPts val="1800"/>
              </a:spcBef>
              <a:spcAft>
                <a:spcPts val="600"/>
              </a:spcAft>
              <a:buNone/>
            </a:pPr>
            <a:r>
              <a:rPr lang="es-419" sz="1600" b="1" i="1">
                <a:solidFill>
                  <a:srgbClr val="000000"/>
                </a:solidFill>
                <a:highlight>
                  <a:schemeClr val="accent3"/>
                </a:highlight>
                <a:latin typeface="Arial"/>
                <a:ea typeface="Arial"/>
                <a:cs typeface="Arial"/>
                <a:sym typeface="Arial"/>
              </a:rPr>
              <a:t>¿REALMENTE ESTE TIPO DE AUTOS NOS AYUDARÁ?</a:t>
            </a:r>
            <a:endParaRPr sz="1600" b="1" i="1">
              <a:solidFill>
                <a:srgbClr val="000000"/>
              </a:solidFill>
              <a:highlight>
                <a:schemeClr val="accent3"/>
              </a:highlight>
              <a:latin typeface="Arial"/>
              <a:ea typeface="Arial"/>
              <a:cs typeface="Arial"/>
              <a:sym typeface="Arial"/>
            </a:endParaRPr>
          </a:p>
        </p:txBody>
      </p:sp>
      <p:sp>
        <p:nvSpPr>
          <p:cNvPr id="1910" name="Google Shape;1910;p63"/>
          <p:cNvSpPr txBox="1"/>
          <p:nvPr/>
        </p:nvSpPr>
        <p:spPr>
          <a:xfrm>
            <a:off x="1115450" y="1000000"/>
            <a:ext cx="6841500" cy="11697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Char char="➔"/>
            </a:pPr>
            <a:r>
              <a:rPr lang="es-419" sz="1600"/>
              <a:t>Fabricados con un avanzado hardware y software que proporcionan la función autopilot</a:t>
            </a:r>
            <a:endParaRPr sz="1600"/>
          </a:p>
          <a:p>
            <a:pPr marL="457200" lvl="0" indent="-330200" algn="just" rtl="0">
              <a:spcBef>
                <a:spcPts val="0"/>
              </a:spcBef>
              <a:spcAft>
                <a:spcPts val="0"/>
              </a:spcAft>
              <a:buSzPts val="1600"/>
              <a:buChar char="➔"/>
            </a:pPr>
            <a:r>
              <a:rPr lang="es-419" sz="1600"/>
              <a:t>Utilizan sensores avanzados y redes neuronales para permitir que el auto maniobre, frene y acelere automáticamente dentro de su carril.</a:t>
            </a:r>
            <a:endParaRPr sz="1600"/>
          </a:p>
        </p:txBody>
      </p:sp>
      <p:sp>
        <p:nvSpPr>
          <p:cNvPr id="1911" name="Google Shape;1911;p63"/>
          <p:cNvSpPr/>
          <p:nvPr/>
        </p:nvSpPr>
        <p:spPr>
          <a:xfrm>
            <a:off x="1862050" y="2474750"/>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txBox="1">
            <a:spLocks noGrp="1"/>
          </p:cNvSpPr>
          <p:nvPr>
            <p:ph type="subTitle" idx="1"/>
          </p:nvPr>
        </p:nvSpPr>
        <p:spPr>
          <a:xfrm>
            <a:off x="941950" y="3376375"/>
            <a:ext cx="70149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600">
                <a:solidFill>
                  <a:schemeClr val="dk1"/>
                </a:solidFill>
                <a:latin typeface="Arial"/>
                <a:ea typeface="Arial"/>
                <a:cs typeface="Arial"/>
                <a:sym typeface="Arial"/>
              </a:rPr>
              <a:t>Hay variables que estos autos aun no son del todo capaces de diferenciar en comparación de un humano que involucra sentidos y conciencia.</a:t>
            </a:r>
            <a:endParaRPr sz="1600">
              <a:latin typeface="Arial"/>
              <a:ea typeface="Arial"/>
              <a:cs typeface="Arial"/>
              <a:sym typeface="Aria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911"/>
                                        </p:tgtEl>
                                      </p:cBhvr>
                                    </p:animEffect>
                                    <p:animScale>
                                      <p:cBhvr>
                                        <p:cTn id="7" dur="250" autoRev="1" fill="hold"/>
                                        <p:tgtEl>
                                          <p:spTgt spid="19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64"/>
          <p:cNvSpPr txBox="1">
            <a:spLocks noGrp="1"/>
          </p:cNvSpPr>
          <p:nvPr>
            <p:ph type="title"/>
          </p:nvPr>
        </p:nvSpPr>
        <p:spPr>
          <a:xfrm>
            <a:off x="2144150" y="1620750"/>
            <a:ext cx="5329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Referencias </a:t>
            </a:r>
            <a:endParaRPr sz="7200" b="1"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65"/>
          <p:cNvSpPr txBox="1"/>
          <p:nvPr/>
        </p:nvSpPr>
        <p:spPr>
          <a:xfrm>
            <a:off x="1735150" y="409000"/>
            <a:ext cx="59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23" name="Google Shape;1923;p65"/>
          <p:cNvSpPr txBox="1"/>
          <p:nvPr/>
        </p:nvSpPr>
        <p:spPr>
          <a:xfrm>
            <a:off x="1053500" y="773475"/>
            <a:ext cx="7287600" cy="3835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419">
                <a:solidFill>
                  <a:schemeClr val="dk1"/>
                </a:solidFill>
                <a:latin typeface="Times New Roman"/>
                <a:ea typeface="Times New Roman"/>
                <a:cs typeface="Times New Roman"/>
                <a:sym typeface="Times New Roman"/>
              </a:rPr>
              <a:t>Alvarado, Y., 2018. ¿Qué es la Mecatrónica? [online] Youtube.com. Available at:&lt;https://www.youtube.com/watch?v=YUiAcoJmrUY&gt; [Accessed 9 February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latin typeface="Times New Roman"/>
                <a:ea typeface="Times New Roman"/>
                <a:cs typeface="Times New Roman"/>
                <a:sym typeface="Times New Roman"/>
              </a:rPr>
              <a:t>Areatecnologia.com. 2022. Mecatrónica Qué es Mecatrónica y Aplicaciones . [en línea] Disponible en: &lt;https://www.areatecnologia.com/electronica/mecatronica.html&gt; [Consultado el 10 de febrero de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latin typeface="Times New Roman"/>
                <a:ea typeface="Times New Roman"/>
                <a:cs typeface="Times New Roman"/>
                <a:sym typeface="Times New Roman"/>
              </a:rPr>
              <a:t>B. Lee, T., 2016. El CEO de Uber no cree que los autos sin conductor cuesten empleos, y puede que tenga razón. [en línea] Vox. Disponible en:&lt;</a:t>
            </a:r>
            <a:r>
              <a:rPr lang="es-419">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https://www.vox.com/2016/8/19/12553318/uber-self-driving-job-loss</a:t>
            </a:r>
            <a:r>
              <a:rPr lang="es-419">
                <a:solidFill>
                  <a:schemeClr val="dk1"/>
                </a:solidFill>
                <a:latin typeface="Times New Roman"/>
                <a:ea typeface="Times New Roman"/>
                <a:cs typeface="Times New Roman"/>
                <a:sym typeface="Times New Roman"/>
              </a:rPr>
              <a:t> </a:t>
            </a:r>
            <a:r>
              <a:rPr lang="es-419">
                <a:solidFill>
                  <a:schemeClr val="dk1"/>
                </a:solidFill>
                <a:highlight>
                  <a:srgbClr val="FFFFFF"/>
                </a:highlight>
                <a:latin typeface="Times New Roman"/>
                <a:ea typeface="Times New Roman"/>
                <a:cs typeface="Times New Roman"/>
                <a:sym typeface="Times New Roman"/>
              </a:rPr>
              <a:t>[Consultado el 10 de febrero de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s-419">
                <a:solidFill>
                  <a:schemeClr val="dk1"/>
                </a:solidFill>
                <a:highlight>
                  <a:srgbClr val="FFFFFF"/>
                </a:highlight>
                <a:latin typeface="Times New Roman"/>
                <a:ea typeface="Times New Roman"/>
                <a:cs typeface="Times New Roman"/>
                <a:sym typeface="Times New Roman"/>
              </a:rPr>
              <a:t>Bershidsky, l., 2019. Los </a:t>
            </a:r>
            <a:r>
              <a:rPr lang="es-419" i="1">
                <a:solidFill>
                  <a:schemeClr val="dk1"/>
                </a:solidFill>
                <a:highlight>
                  <a:srgbClr val="FFFFFF"/>
                </a:highlight>
                <a:latin typeface="Times New Roman"/>
                <a:ea typeface="Times New Roman"/>
                <a:cs typeface="Times New Roman"/>
                <a:sym typeface="Times New Roman"/>
              </a:rPr>
              <a:t>taxis autónomos se convierten en un duro viaje para Europa</a:t>
            </a:r>
            <a:r>
              <a:rPr lang="es-419">
                <a:solidFill>
                  <a:schemeClr val="dk1"/>
                </a:solidFill>
                <a:highlight>
                  <a:srgbClr val="FFFFFF"/>
                </a:highlight>
                <a:latin typeface="Times New Roman"/>
                <a:ea typeface="Times New Roman"/>
                <a:cs typeface="Times New Roman"/>
                <a:sym typeface="Times New Roman"/>
              </a:rPr>
              <a:t> . [en línea] Automotive News Europe. Disponible en: &lt;https://europe.autonews.com/automakers/autonomous-taxis-become-rough-ride-europe&gt; [Consultado el 10 de febrero de 2022].</a:t>
            </a:r>
            <a:endParaRP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66"/>
          <p:cNvSpPr txBox="1"/>
          <p:nvPr/>
        </p:nvSpPr>
        <p:spPr>
          <a:xfrm>
            <a:off x="1053500" y="316275"/>
            <a:ext cx="7287600" cy="4733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419">
                <a:solidFill>
                  <a:schemeClr val="dk1"/>
                </a:solidFill>
                <a:highlight>
                  <a:srgbClr val="FFFFFF"/>
                </a:highlight>
                <a:latin typeface="Times New Roman"/>
                <a:ea typeface="Times New Roman"/>
                <a:cs typeface="Times New Roman"/>
                <a:sym typeface="Times New Roman"/>
              </a:rPr>
              <a:t>CNBC. 2018. </a:t>
            </a:r>
            <a:r>
              <a:rPr lang="es-419" i="1">
                <a:solidFill>
                  <a:schemeClr val="dk1"/>
                </a:solidFill>
                <a:highlight>
                  <a:srgbClr val="FFFFFF"/>
                </a:highlight>
                <a:latin typeface="Times New Roman"/>
                <a:ea typeface="Times New Roman"/>
                <a:cs typeface="Times New Roman"/>
                <a:sym typeface="Times New Roman"/>
              </a:rPr>
              <a:t>FINANZAS PERSONALES Los vehículos autónomos no solo eliminarán puestos de trabajo. Ellos también los crearán.</a:t>
            </a:r>
            <a:r>
              <a:rPr lang="es-419">
                <a:solidFill>
                  <a:schemeClr val="dk1"/>
                </a:solidFill>
                <a:highlight>
                  <a:srgbClr val="FFFFFF"/>
                </a:highlight>
                <a:latin typeface="Times New Roman"/>
                <a:ea typeface="Times New Roman"/>
                <a:cs typeface="Times New Roman"/>
                <a:sym typeface="Times New Roman"/>
              </a:rPr>
              <a:t> [en línea] Disponible en: &lt;https://www.cnbc.com/2018/08/10/autonomous-vehicles-are-creating-jobs-heres-where.html&gt; [Consultado el 10 de febrero de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highlight>
                  <a:srgbClr val="FFFFFF"/>
                </a:highlight>
                <a:latin typeface="Times New Roman"/>
                <a:ea typeface="Times New Roman"/>
                <a:cs typeface="Times New Roman"/>
                <a:sym typeface="Times New Roman"/>
              </a:rPr>
              <a:t>Ingeniería, F., 2022. </a:t>
            </a:r>
            <a:r>
              <a:rPr lang="es-419" i="1">
                <a:solidFill>
                  <a:schemeClr val="dk1"/>
                </a:solidFill>
                <a:highlight>
                  <a:srgbClr val="FFFFFF"/>
                </a:highlight>
                <a:latin typeface="Times New Roman"/>
                <a:ea typeface="Times New Roman"/>
                <a:cs typeface="Times New Roman"/>
                <a:sym typeface="Times New Roman"/>
              </a:rPr>
              <a:t>Departamento de Ingeniería Mecatrónica</a:t>
            </a:r>
            <a:r>
              <a:rPr lang="es-419">
                <a:solidFill>
                  <a:schemeClr val="dk1"/>
                </a:solidFill>
                <a:highlight>
                  <a:srgbClr val="FFFFFF"/>
                </a:highlight>
                <a:latin typeface="Times New Roman"/>
                <a:ea typeface="Times New Roman"/>
                <a:cs typeface="Times New Roman"/>
                <a:sym typeface="Times New Roman"/>
              </a:rPr>
              <a:t>. [online] Mecatronica.unam.mx. Available at: &lt;https://mecatronica.unam.mx/def_mecatronica.php&gt; [Accessed 9 February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highlight>
                  <a:srgbClr val="FFFFFF"/>
                </a:highlight>
                <a:latin typeface="Times New Roman"/>
                <a:ea typeface="Times New Roman"/>
                <a:cs typeface="Times New Roman"/>
                <a:sym typeface="Times New Roman"/>
              </a:rPr>
              <a:t>McBride, S., 2021. </a:t>
            </a:r>
            <a:r>
              <a:rPr lang="es-419" i="1">
                <a:solidFill>
                  <a:schemeClr val="dk1"/>
                </a:solidFill>
                <a:highlight>
                  <a:srgbClr val="FFFFFF"/>
                </a:highlight>
                <a:latin typeface="Times New Roman"/>
                <a:ea typeface="Times New Roman"/>
                <a:cs typeface="Times New Roman"/>
                <a:sym typeface="Times New Roman"/>
              </a:rPr>
              <a:t>Why 2021 Will Be The Year Self-Driving Cars Go Mainstream</a:t>
            </a:r>
            <a:r>
              <a:rPr lang="es-419">
                <a:solidFill>
                  <a:schemeClr val="dk1"/>
                </a:solidFill>
                <a:highlight>
                  <a:srgbClr val="FFFFFF"/>
                </a:highlight>
                <a:latin typeface="Times New Roman"/>
                <a:ea typeface="Times New Roman"/>
                <a:cs typeface="Times New Roman"/>
                <a:sym typeface="Times New Roman"/>
              </a:rPr>
              <a:t>. [online] Forbes. Available at: &lt;https://www.forbes.com/sites/stephenmcbride1/2021/01/06/why-2021-will-be-the-year-self-driving-cars-go-mainstream/?sh=442fcb14e247&gt; [Accessed 9 February 2022].</a:t>
            </a: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highlight>
                  <a:srgbClr val="FFFFFF"/>
                </a:highlight>
                <a:latin typeface="Times New Roman"/>
                <a:ea typeface="Times New Roman"/>
                <a:cs typeface="Times New Roman"/>
                <a:sym typeface="Times New Roman"/>
              </a:rPr>
              <a:t>Monterrosa, M., 2020. </a:t>
            </a:r>
            <a:r>
              <a:rPr lang="es-419" i="1">
                <a:solidFill>
                  <a:schemeClr val="dk1"/>
                </a:solidFill>
                <a:highlight>
                  <a:srgbClr val="FFFFFF"/>
                </a:highlight>
                <a:latin typeface="Times New Roman"/>
                <a:ea typeface="Times New Roman"/>
                <a:cs typeface="Times New Roman"/>
                <a:sym typeface="Times New Roman"/>
              </a:rPr>
              <a:t>La influencia de la mecatrónica en la vida cotidiana.</a:t>
            </a:r>
            <a:r>
              <a:rPr lang="es-419">
                <a:solidFill>
                  <a:schemeClr val="dk1"/>
                </a:solidFill>
                <a:highlight>
                  <a:srgbClr val="FFFFFF"/>
                </a:highlight>
                <a:latin typeface="Times New Roman"/>
                <a:ea typeface="Times New Roman"/>
                <a:cs typeface="Times New Roman"/>
                <a:sym typeface="Times New Roman"/>
              </a:rPr>
              <a:t> [online] Youtube.com. Available at: &lt;https://www.youtube.com/watch?v=DESQ2pd6JSg&gt; [Accessed 9 February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s-419">
                <a:solidFill>
                  <a:schemeClr val="dk1"/>
                </a:solidFill>
                <a:highlight>
                  <a:srgbClr val="FFFFFF"/>
                </a:highlight>
                <a:latin typeface="Times New Roman"/>
                <a:ea typeface="Times New Roman"/>
                <a:cs typeface="Times New Roman"/>
                <a:sym typeface="Times New Roman"/>
              </a:rPr>
              <a:t>Nikkei Asia. 2022. </a:t>
            </a:r>
            <a:r>
              <a:rPr lang="es-419" i="1">
                <a:solidFill>
                  <a:schemeClr val="dk1"/>
                </a:solidFill>
                <a:highlight>
                  <a:srgbClr val="FFFFFF"/>
                </a:highlight>
                <a:latin typeface="Times New Roman"/>
                <a:ea typeface="Times New Roman"/>
                <a:cs typeface="Times New Roman"/>
                <a:sym typeface="Times New Roman"/>
              </a:rPr>
              <a:t>Didi despliega una flota de taxis autónomos en Shanghái, buscando una ventaja sobre Baidu</a:t>
            </a:r>
            <a:r>
              <a:rPr lang="es-419">
                <a:solidFill>
                  <a:schemeClr val="dk1"/>
                </a:solidFill>
                <a:highlight>
                  <a:srgbClr val="FFFFFF"/>
                </a:highlight>
                <a:latin typeface="Times New Roman"/>
                <a:ea typeface="Times New Roman"/>
                <a:cs typeface="Times New Roman"/>
                <a:sym typeface="Times New Roman"/>
              </a:rPr>
              <a:t> . [en línea] Disponible en: &lt;https://asia.nikkei.com/Business/China-tech/Didi-deploys-self-driving-taxi-fleet-in-Shanghai-seeking-edge-on-Baidu&gt; [Consultado el 10 febrero de 2022].</a:t>
            </a:r>
            <a:endParaRPr>
              <a:solidFill>
                <a:schemeClr val="dk1"/>
              </a:solidFill>
              <a:latin typeface="Times New Roman"/>
              <a:ea typeface="Times New Roman"/>
              <a:cs typeface="Times New Roman"/>
              <a:sym typeface="Times New Roman"/>
            </a:endParaRP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67"/>
          <p:cNvSpPr txBox="1"/>
          <p:nvPr/>
        </p:nvSpPr>
        <p:spPr>
          <a:xfrm>
            <a:off x="1053500" y="773475"/>
            <a:ext cx="7287600" cy="173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419" sz="1200">
                <a:highlight>
                  <a:srgbClr val="FFFFFF"/>
                </a:highlight>
                <a:latin typeface="Times New Roman"/>
                <a:ea typeface="Times New Roman"/>
                <a:cs typeface="Times New Roman"/>
                <a:sym typeface="Times New Roman"/>
              </a:rPr>
              <a:t>Tesla. 2018. </a:t>
            </a:r>
            <a:r>
              <a:rPr lang="es-419" sz="1200" i="1">
                <a:highlight>
                  <a:srgbClr val="FFFFFF"/>
                </a:highlight>
                <a:latin typeface="Times New Roman"/>
                <a:ea typeface="Times New Roman"/>
                <a:cs typeface="Times New Roman"/>
                <a:sym typeface="Times New Roman"/>
              </a:rPr>
              <a:t>Autos eléctricos, energía solar y limpia | Tesla</a:t>
            </a:r>
            <a:r>
              <a:rPr lang="es-419" sz="1200">
                <a:highlight>
                  <a:srgbClr val="FFFFFF"/>
                </a:highlight>
                <a:latin typeface="Times New Roman"/>
                <a:ea typeface="Times New Roman"/>
                <a:cs typeface="Times New Roman"/>
                <a:sym typeface="Times New Roman"/>
              </a:rPr>
              <a:t>. [online] Available at: &lt;https://www.tesla.com/es_mx&gt; [Accessed 9 February 2022].</a:t>
            </a:r>
            <a:endParaRPr sz="12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sz="1200">
                <a:highlight>
                  <a:srgbClr val="FFFFFF"/>
                </a:highlight>
                <a:latin typeface="Times New Roman"/>
                <a:ea typeface="Times New Roman"/>
                <a:cs typeface="Times New Roman"/>
                <a:sym typeface="Times New Roman"/>
              </a:rPr>
              <a:t>Tesla. 2020. </a:t>
            </a:r>
            <a:r>
              <a:rPr lang="es-419" sz="1200" i="1">
                <a:highlight>
                  <a:srgbClr val="FFFFFF"/>
                </a:highlight>
                <a:latin typeface="Times New Roman"/>
                <a:ea typeface="Times New Roman"/>
                <a:cs typeface="Times New Roman"/>
                <a:sym typeface="Times New Roman"/>
              </a:rPr>
              <a:t>Autopilot</a:t>
            </a:r>
            <a:r>
              <a:rPr lang="es-419" sz="1200">
                <a:highlight>
                  <a:srgbClr val="FFFFFF"/>
                </a:highlight>
                <a:latin typeface="Times New Roman"/>
                <a:ea typeface="Times New Roman"/>
                <a:cs typeface="Times New Roman"/>
                <a:sym typeface="Times New Roman"/>
              </a:rPr>
              <a:t>. [online] Available at: &lt;https://www.tesla.com/es_MX/autopilot&gt; [Accessed 9 February 2022].</a:t>
            </a:r>
            <a:endParaRPr sz="120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s-419" sz="1200">
                <a:highlight>
                  <a:srgbClr val="FFFFFF"/>
                </a:highlight>
                <a:latin typeface="Times New Roman"/>
                <a:ea typeface="Times New Roman"/>
                <a:cs typeface="Times New Roman"/>
                <a:sym typeface="Times New Roman"/>
              </a:rPr>
              <a:t>Tesla. 2020. </a:t>
            </a:r>
            <a:r>
              <a:rPr lang="es-419" sz="1200" i="1">
                <a:highlight>
                  <a:srgbClr val="FFFFFF"/>
                </a:highlight>
                <a:latin typeface="Times New Roman"/>
                <a:ea typeface="Times New Roman"/>
                <a:cs typeface="Times New Roman"/>
                <a:sym typeface="Times New Roman"/>
              </a:rPr>
              <a:t>Inteligencia artificial y Autopilot</a:t>
            </a:r>
            <a:r>
              <a:rPr lang="es-419" sz="1200">
                <a:highlight>
                  <a:srgbClr val="FFFFFF"/>
                </a:highlight>
                <a:latin typeface="Times New Roman"/>
                <a:ea typeface="Times New Roman"/>
                <a:cs typeface="Times New Roman"/>
                <a:sym typeface="Times New Roman"/>
              </a:rPr>
              <a:t>. [online] Available at: &lt;https://www.tesla.com/es_MX/AI&gt; [Accessed 9 February 2022].</a:t>
            </a:r>
            <a:endParaRPr>
              <a:solidFill>
                <a:schemeClr val="dk1"/>
              </a:solidFill>
              <a:latin typeface="Times New Roman"/>
              <a:ea typeface="Times New Roman"/>
              <a:cs typeface="Times New Roman"/>
              <a:sym typeface="Times New Roman"/>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37"/>
          <p:cNvPicPr preferRelativeResize="0"/>
          <p:nvPr/>
        </p:nvPicPr>
        <p:blipFill>
          <a:blip r:embed="rId6">
            <a:alphaModFix/>
          </a:blip>
          <a:stretch>
            <a:fillRect/>
          </a:stretch>
        </p:blipFill>
        <p:spPr>
          <a:xfrm>
            <a:off x="4201525" y="1612775"/>
            <a:ext cx="3296900" cy="2570475"/>
          </a:xfrm>
          <a:prstGeom prst="rect">
            <a:avLst/>
          </a:prstGeom>
          <a:noFill/>
          <a:ln>
            <a:noFill/>
          </a:ln>
        </p:spPr>
      </p:pic>
      <p:sp>
        <p:nvSpPr>
          <p:cNvPr id="1716" name="Google Shape;1716;p37"/>
          <p:cNvSpPr txBox="1"/>
          <p:nvPr/>
        </p:nvSpPr>
        <p:spPr>
          <a:xfrm>
            <a:off x="1338525" y="752900"/>
            <a:ext cx="6680400" cy="217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b="1" i="1" dirty="0">
                <a:solidFill>
                  <a:schemeClr val="dk1"/>
                </a:solidFill>
                <a:highlight>
                  <a:schemeClr val="accent3"/>
                </a:highlight>
              </a:rPr>
              <a:t>¿Sabías que? </a:t>
            </a:r>
            <a:r>
              <a:rPr lang="es-419" sz="1600" dirty="0">
                <a:solidFill>
                  <a:schemeClr val="dk1"/>
                </a:solidFill>
              </a:rPr>
              <a:t>La Mecatrónica Industrial es actualmente una de las más importantes</a:t>
            </a:r>
            <a:br>
              <a:rPr lang="es-419" sz="1600" dirty="0">
                <a:solidFill>
                  <a:schemeClr val="dk1"/>
                </a:solidFill>
              </a:rPr>
            </a:br>
            <a:endParaRPr sz="1600" dirty="0">
              <a:solidFill>
                <a:schemeClr val="dk1"/>
              </a:solidFill>
            </a:endParaRPr>
          </a:p>
          <a:p>
            <a:pPr marL="0" lvl="0" indent="0" algn="l" rtl="0">
              <a:spcBef>
                <a:spcPts val="0"/>
              </a:spcBef>
              <a:spcAft>
                <a:spcPts val="0"/>
              </a:spcAft>
              <a:buNone/>
            </a:pPr>
            <a:r>
              <a:rPr lang="es-419" sz="1600" dirty="0">
                <a:solidFill>
                  <a:schemeClr val="dk1"/>
                </a:solidFill>
              </a:rPr>
              <a:t>Combina disciplinas como </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la mecánica</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la electrónica </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la informática</a:t>
            </a:r>
            <a:endParaRPr sz="1600" dirty="0">
              <a:solidFill>
                <a:schemeClr val="dk1"/>
              </a:solidFill>
            </a:endParaRPr>
          </a:p>
          <a:p>
            <a:pPr marL="0" lvl="0" indent="0" algn="l" rtl="0">
              <a:spcBef>
                <a:spcPts val="0"/>
              </a:spcBef>
              <a:spcAft>
                <a:spcPts val="0"/>
              </a:spcAft>
              <a:buNone/>
            </a:pPr>
            <a:endParaRPr sz="1600" dirty="0">
              <a:solidFill>
                <a:schemeClr val="dk1"/>
              </a:solidFill>
            </a:endParaRPr>
          </a:p>
        </p:txBody>
      </p:sp>
      <p:sp>
        <p:nvSpPr>
          <p:cNvPr id="1717" name="Google Shape;1717;p37"/>
          <p:cNvSpPr txBox="1"/>
          <p:nvPr/>
        </p:nvSpPr>
        <p:spPr>
          <a:xfrm>
            <a:off x="1047375" y="4375075"/>
            <a:ext cx="7262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chemeClr val="dk1"/>
                </a:solidFill>
              </a:rPr>
              <a:t>Crear la mejor solución en la actividad humana y en la vida cotidiana.</a:t>
            </a:r>
            <a:endParaRPr/>
          </a:p>
        </p:txBody>
      </p:sp>
      <p:sp>
        <p:nvSpPr>
          <p:cNvPr id="1718" name="Google Shape;1718;p37"/>
          <p:cNvSpPr/>
          <p:nvPr/>
        </p:nvSpPr>
        <p:spPr>
          <a:xfrm>
            <a:off x="2246250" y="3104350"/>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Audio 1">
            <a:hlinkClick r:id="" action="ppaction://media"/>
            <a:extLst>
              <a:ext uri="{FF2B5EF4-FFF2-40B4-BE49-F238E27FC236}">
                <a16:creationId xmlns:a16="http://schemas.microsoft.com/office/drawing/2014/main" id="{C8342D09-3723-20B8-FB88-D54C1D69AB3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4318000"/>
            <a:ext cx="609600" cy="609600"/>
          </a:xfrm>
          <a:prstGeom prst="rect">
            <a:avLst/>
          </a:prstGeom>
        </p:spPr>
      </p:pic>
    </p:spTree>
    <p:custDataLst>
      <p:tags r:id="rId1"/>
    </p:custDataLst>
  </p:cSld>
  <p:clrMapOvr>
    <a:masterClrMapping/>
  </p:clrMapOvr>
  <p:transition spd="slow" advTm="190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1715"/>
                                        </p:tgtEl>
                                      </p:cBhvr>
                                    </p:animEffect>
                                    <p:animScale>
                                      <p:cBhvr>
                                        <p:cTn id="11" dur="250" autoRev="1" fill="hold"/>
                                        <p:tgtEl>
                                          <p:spTgt spid="1715"/>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0" nodeType="clickEffect">
                                  <p:stCondLst>
                                    <p:cond delay="0"/>
                                  </p:stCondLst>
                                  <p:childTnLst>
                                    <p:animEffect transition="out" filter="fade">
                                      <p:cBhvr>
                                        <p:cTn id="15" dur="500" tmFilter="0, 0; .2, .5; .8, .5; 1, 0"/>
                                        <p:tgtEl>
                                          <p:spTgt spid="1718"/>
                                        </p:tgtEl>
                                      </p:cBhvr>
                                    </p:animEffect>
                                    <p:animScale>
                                      <p:cBhvr>
                                        <p:cTn id="16" dur="250" autoRev="1" fill="hold"/>
                                        <p:tgtEl>
                                          <p:spTgt spid="17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1718" grpId="0" animBg="1"/>
    </p:bldLst>
  </p:timing>
  <p:extLst>
    <p:ext uri="{3A86A75C-4F4B-4683-9AE1-C65F6400EC91}">
      <p14:laserTraceLst xmlns:p14="http://schemas.microsoft.com/office/powerpoint/2010/main">
        <p14:tracePtLst>
          <p14:tracePt t="598" x="5151438" y="1800225"/>
          <p14:tracePt t="608" x="5133975" y="1800225"/>
          <p14:tracePt t="613" x="5114925" y="1800225"/>
          <p14:tracePt t="621" x="5097463" y="1800225"/>
          <p14:tracePt t="629" x="5070475" y="1800225"/>
          <p14:tracePt t="636" x="5041900" y="1817688"/>
          <p14:tracePt t="644" x="5024438" y="1817688"/>
          <p14:tracePt t="653" x="5024438" y="1827213"/>
          <p14:tracePt t="661" x="5014913" y="1827213"/>
          <p14:tracePt t="669" x="5005388" y="1827213"/>
          <p14:tracePt t="1096" x="4987925" y="1827213"/>
          <p14:tracePt t="1105" x="4968875" y="1808163"/>
          <p14:tracePt t="1111" x="4924425" y="1754188"/>
          <p14:tracePt t="1118" x="4895850" y="1708150"/>
          <p14:tracePt t="1126" x="4878388" y="1698625"/>
          <p14:tracePt t="1135" x="4859338" y="1681163"/>
          <p14:tracePt t="1142" x="4832350" y="1671638"/>
          <p14:tracePt t="1150" x="4822825" y="1671638"/>
          <p14:tracePt t="1157" x="4813300" y="1662113"/>
          <p14:tracePt t="3054" x="4786313" y="1662113"/>
          <p14:tracePt t="3071" x="4759325" y="1662113"/>
          <p14:tracePt t="3080" x="4732338" y="1662113"/>
          <p14:tracePt t="3086" x="4695825" y="1662113"/>
          <p14:tracePt t="3093" x="4667250" y="1662113"/>
          <p14:tracePt t="3101" x="4640263" y="1662113"/>
          <p14:tracePt t="3109" x="4622800" y="1654175"/>
          <p14:tracePt t="3117" x="4603750" y="1635125"/>
          <p14:tracePt t="3125" x="4586288" y="1635125"/>
          <p14:tracePt t="3134" x="4576763" y="1617663"/>
          <p14:tracePt t="3142" x="4567238" y="1608138"/>
          <p14:tracePt t="3150" x="4557713" y="1598613"/>
          <p14:tracePt t="3198" x="4557713" y="1644650"/>
          <p14:tracePt t="3205" x="4557713" y="1654175"/>
          <p14:tracePt t="3279" x="4557713" y="1662113"/>
          <p14:tracePt t="5526" x="4557713" y="1671638"/>
          <p14:tracePt t="5565" x="4557713" y="1698625"/>
          <p14:tracePt t="5572" x="4557713" y="1735138"/>
          <p14:tracePt t="5581" x="4557713" y="1754188"/>
          <p14:tracePt t="5589" x="4557713" y="1771650"/>
          <p14:tracePt t="5597" x="4557713" y="1781175"/>
          <p14:tracePt t="5604" x="4557713" y="1790700"/>
          <p14:tracePt t="5846" x="4557713" y="1781175"/>
          <p14:tracePt t="5855" x="4557713" y="1763713"/>
          <p14:tracePt t="5863" x="4557713" y="1754188"/>
          <p14:tracePt t="5871" x="4557713" y="1744663"/>
          <p14:tracePt t="5879" x="4557713" y="1708150"/>
          <p14:tracePt t="5885" x="4557713" y="1698625"/>
          <p14:tracePt t="5893" x="4557713" y="1681163"/>
          <p14:tracePt t="5901" x="4557713" y="1671638"/>
          <p14:tracePt t="5909" x="4557713" y="1662113"/>
          <p14:tracePt t="5925" x="4557713" y="1644650"/>
          <p14:tracePt t="5941" x="4567238" y="1635125"/>
          <p14:tracePt t="6215" x="4567238" y="1625600"/>
          <p14:tracePt t="6711" x="4567238" y="1598613"/>
          <p14:tracePt t="6719" x="4567238" y="1562100"/>
          <p14:tracePt t="6727" x="4567238" y="1508125"/>
          <p14:tracePt t="6737" x="4567238" y="1479550"/>
          <p14:tracePt t="6744" x="4567238" y="1471613"/>
          <p14:tracePt t="6751" x="4567238" y="1425575"/>
          <p14:tracePt t="6758" x="4576763" y="1406525"/>
          <p14:tracePt t="6767" x="4594225" y="1360488"/>
          <p14:tracePt t="6778" x="4622800" y="1323975"/>
          <p14:tracePt t="6785" x="4640263" y="1287463"/>
          <p14:tracePt t="6791" x="4686300" y="1243013"/>
          <p14:tracePt t="6796" x="4713288" y="1214438"/>
          <p14:tracePt t="6804" x="4732338" y="1169988"/>
          <p14:tracePt t="6812" x="4768850" y="1123950"/>
          <p14:tracePt t="6820" x="4786313" y="1096963"/>
          <p14:tracePt t="6828" x="4832350" y="1050925"/>
          <p14:tracePt t="6836" x="4851400" y="977900"/>
          <p14:tracePt t="6844" x="4887913" y="922338"/>
          <p14:tracePt t="6853" x="4941888" y="831850"/>
          <p14:tracePt t="6860" x="4968875" y="766763"/>
          <p14:tracePt t="6869" x="5005388" y="676275"/>
          <p14:tracePt t="6876" x="5014913" y="620713"/>
          <p14:tracePt t="6885" x="5024438" y="566738"/>
          <p14:tracePt t="6892" x="5024438" y="547688"/>
          <p14:tracePt t="6900" x="5024438" y="520700"/>
          <p14:tracePt t="6908" x="5024438" y="511175"/>
          <p14:tracePt t="6973" x="5014913" y="511175"/>
          <p14:tracePt t="6983" x="4987925" y="520700"/>
          <p14:tracePt t="6991" x="4968875" y="539750"/>
          <p14:tracePt t="6998" x="4951413" y="557213"/>
          <p14:tracePt t="7007" x="4924425" y="584200"/>
          <p14:tracePt t="7013" x="4914900" y="593725"/>
          <p14:tracePt t="7021" x="4887913" y="630238"/>
          <p14:tracePt t="7029" x="4868863" y="649288"/>
          <p14:tracePt t="7037" x="4851400" y="676275"/>
          <p14:tracePt t="7045" x="4822825" y="703263"/>
          <p14:tracePt t="7054" x="4805363" y="722313"/>
          <p14:tracePt t="7061" x="4776788" y="730250"/>
          <p14:tracePt t="7069" x="4768850" y="739775"/>
          <p14:tracePt t="7077" x="4759325" y="749300"/>
          <p14:tracePt t="7092" x="4740275" y="758825"/>
          <p14:tracePt t="7108" x="4740275" y="766763"/>
          <p14:tracePt t="7116" x="4732338" y="785813"/>
          <p14:tracePt t="7125" x="4722813" y="803275"/>
          <p14:tracePt t="7132" x="4722813" y="822325"/>
          <p14:tracePt t="7141" x="4703763" y="858838"/>
          <p14:tracePt t="7149" x="4703763" y="876300"/>
          <p14:tracePt t="7157" x="4695825" y="912813"/>
          <p14:tracePt t="7166" x="4686300" y="931863"/>
          <p14:tracePt t="7173" x="4686300" y="968375"/>
          <p14:tracePt t="7181" x="4686300" y="995363"/>
          <p14:tracePt t="7189" x="4676775" y="1023938"/>
          <p14:tracePt t="7198" x="4676775" y="1050925"/>
          <p14:tracePt t="7205" x="4659313" y="1096963"/>
          <p14:tracePt t="7213" x="4659313" y="1123950"/>
          <p14:tracePt t="7221" x="4659313" y="1160463"/>
          <p14:tracePt t="7229" x="4659313" y="1196975"/>
          <p14:tracePt t="7238" x="4659313" y="1214438"/>
          <p14:tracePt t="7245" x="4659313" y="1243013"/>
          <p14:tracePt t="7254" x="4659313" y="1260475"/>
          <p14:tracePt t="7261" x="4659313" y="1287463"/>
          <p14:tracePt t="7270" x="4659313" y="1306513"/>
          <p14:tracePt t="7277" x="4659313" y="1316038"/>
          <p14:tracePt t="7285" x="4659313" y="1333500"/>
          <p14:tracePt t="7293" x="4659313" y="1360488"/>
          <p14:tracePt t="7301" x="4659313" y="1379538"/>
          <p14:tracePt t="7309" x="4659313" y="1389063"/>
          <p14:tracePt t="7317" x="4659313" y="1406525"/>
          <p14:tracePt t="7325" x="4649788" y="1416050"/>
          <p14:tracePt t="7333" x="4649788" y="1443038"/>
          <p14:tracePt t="7342" x="4649788" y="1452563"/>
          <p14:tracePt t="7350" x="4640263" y="1462088"/>
          <p14:tracePt t="7357" x="4630738" y="1479550"/>
          <p14:tracePt t="7366" x="4613275" y="1516063"/>
          <p14:tracePt t="7373" x="4603750" y="1516063"/>
          <p14:tracePt t="7385" x="4576763" y="1544638"/>
          <p14:tracePt t="7389" x="4567238" y="1552575"/>
          <p14:tracePt t="7398" x="4521200" y="1562100"/>
          <p14:tracePt t="7406" x="4494213" y="1581150"/>
          <p14:tracePt t="7413" x="4476750" y="1589088"/>
          <p14:tracePt t="7535" x="4467225" y="1589088"/>
          <p14:tracePt t="8359" x="4476750" y="1589088"/>
          <p14:tracePt t="8408" x="4476750" y="1581150"/>
          <p14:tracePt t="8415" x="4467225" y="1581150"/>
          <p14:tracePt t="8429" x="4448175" y="1581150"/>
          <p14:tracePt t="8437" x="4440238" y="1581150"/>
          <p14:tracePt t="8518" x="4430713" y="1581150"/>
          <p14:tracePt t="8543" x="4411663" y="1581150"/>
          <p14:tracePt t="8551" x="4403725" y="1589088"/>
          <p14:tracePt t="8559" x="4394200" y="1589088"/>
          <p14:tracePt t="8571" x="4384675" y="1589088"/>
          <p14:tracePt t="8575" x="4367213" y="1598613"/>
          <p14:tracePt t="8590" x="4357688" y="1598613"/>
          <p14:tracePt t="8598" x="4330700" y="1608138"/>
          <p14:tracePt t="8613" x="4311650" y="1625600"/>
          <p14:tracePt t="8622" x="4292600" y="1635125"/>
          <p14:tracePt t="8629" x="4284663" y="1635125"/>
          <p14:tracePt t="8652" x="4275138" y="1644650"/>
          <p14:tracePt t="8661" x="4265613" y="1654175"/>
          <p14:tracePt t="8670" x="4248150" y="1662113"/>
          <p14:tracePt t="8677" x="4229100" y="1681163"/>
          <p14:tracePt t="8693" x="4219575" y="1690688"/>
          <p14:tracePt t="8701" x="4219575" y="1698625"/>
          <p14:tracePt t="8717" x="4219575" y="1708150"/>
          <p14:tracePt t="8726" x="4219575" y="1727200"/>
          <p14:tracePt t="8758" x="4219575" y="1735138"/>
          <p14:tracePt t="8774" x="4202113" y="1754188"/>
          <p14:tracePt t="8789" x="4192588" y="1763713"/>
          <p14:tracePt t="8806" x="4183063" y="1771650"/>
          <p14:tracePt t="8814" x="4175125" y="1781175"/>
          <p14:tracePt t="8829" x="4156075" y="1800225"/>
          <p14:tracePt t="8860" x="4146550" y="1800225"/>
          <p14:tracePt t="8876" x="4129088" y="1808163"/>
          <p14:tracePt t="8900" x="4119563" y="1808163"/>
          <p14:tracePt t="8908" x="4110038" y="1808163"/>
          <p14:tracePt t="8916" x="4102100" y="1827213"/>
          <p14:tracePt t="8924" x="4083050" y="1827213"/>
          <p14:tracePt t="8932" x="4065588" y="1827213"/>
          <p14:tracePt t="8941" x="4037013" y="1827213"/>
          <p14:tracePt t="8949" x="4000500" y="1827213"/>
          <p14:tracePt t="8956" x="3946525" y="1827213"/>
          <p14:tracePt t="8966" x="3919538" y="1827213"/>
          <p14:tracePt t="8972" x="3883025" y="1827213"/>
          <p14:tracePt t="8981" x="3846513" y="1827213"/>
          <p14:tracePt t="8988" x="3810000" y="1827213"/>
          <p14:tracePt t="8997" x="3781425" y="1827213"/>
          <p14:tracePt t="9004" x="3754438" y="1827213"/>
          <p14:tracePt t="9012" x="3735388" y="1836738"/>
          <p14:tracePt t="9021" x="3717925" y="1836738"/>
          <p14:tracePt t="9028" x="3690938" y="1836738"/>
          <p14:tracePt t="9037" x="3662363" y="1836738"/>
          <p14:tracePt t="9044" x="3625850" y="1844675"/>
          <p14:tracePt t="9053" x="3608388" y="1844675"/>
          <p14:tracePt t="9060" x="3581400" y="1854200"/>
          <p14:tracePt t="9069" x="3525838" y="1854200"/>
          <p14:tracePt t="9076" x="3498850" y="1873250"/>
          <p14:tracePt t="9085" x="3452813" y="1873250"/>
          <p14:tracePt t="9092" x="3333750" y="1873250"/>
          <p14:tracePt t="9100" x="3214688" y="1873250"/>
          <p14:tracePt t="9108" x="3124200" y="1873250"/>
          <p14:tracePt t="9116" x="2987675" y="1873250"/>
          <p14:tracePt t="9124" x="2868613" y="1873250"/>
          <p14:tracePt t="9132" x="2732088" y="1873250"/>
          <p14:tracePt t="9140" x="2613025" y="1873250"/>
          <p14:tracePt t="9149" x="2566988" y="1873250"/>
          <p14:tracePt t="9156" x="2511425" y="1873250"/>
          <p14:tracePt t="9166" x="2493963" y="1873250"/>
          <p14:tracePt t="9172" x="2474913" y="1873250"/>
          <p14:tracePt t="9181" x="2466975" y="1873250"/>
          <p14:tracePt t="9196" x="2466975" y="1882775"/>
          <p14:tracePt t="9221" x="2457450" y="1890713"/>
          <p14:tracePt t="9228" x="2438400" y="1900238"/>
          <p14:tracePt t="9236" x="2411413" y="1919288"/>
          <p14:tracePt t="9244" x="2393950" y="1927225"/>
          <p14:tracePt t="9252" x="2374900" y="1946275"/>
          <p14:tracePt t="9260" x="2365375" y="1946275"/>
          <p14:tracePt t="9269" x="2357438" y="1963738"/>
          <p14:tracePt t="9285" x="2338388" y="1982788"/>
          <p14:tracePt t="9292" x="2338388" y="1992313"/>
          <p14:tracePt t="9300" x="2338388" y="2000250"/>
          <p14:tracePt t="9308" x="2328863" y="2019300"/>
          <p14:tracePt t="9317" x="2320925" y="2028825"/>
          <p14:tracePt t="9324" x="2320925" y="2046288"/>
          <p14:tracePt t="9332" x="2301875" y="2073275"/>
          <p14:tracePt t="9340" x="2292350" y="2092325"/>
          <p14:tracePt t="9349" x="2292350" y="2101850"/>
          <p14:tracePt t="9356" x="2284413" y="2119313"/>
          <p14:tracePt t="9382" x="2284413" y="2128838"/>
          <p14:tracePt t="9388" x="2274888" y="2128838"/>
          <p14:tracePt t="9405" x="2255838" y="2146300"/>
          <p14:tracePt t="9413" x="2247900" y="2165350"/>
          <p14:tracePt t="9428" x="2247900" y="2174875"/>
          <p14:tracePt t="9437" x="2247900" y="2201863"/>
          <p14:tracePt t="9445" x="2238375" y="2201863"/>
          <p14:tracePt t="9453" x="2238375" y="2211388"/>
          <p14:tracePt t="9469" x="2238375" y="2219325"/>
          <p14:tracePt t="9589" x="2238375" y="2228850"/>
          <p14:tracePt t="9596" x="2238375" y="2238375"/>
          <p14:tracePt t="9908" x="2238375" y="2247900"/>
          <p14:tracePt t="9917" x="2228850" y="2247900"/>
          <p14:tracePt t="9957" x="2219325" y="2247900"/>
          <p14:tracePt t="9966" x="2211388" y="2247900"/>
          <p14:tracePt t="9973" x="2201863" y="2247900"/>
          <p14:tracePt t="9981" x="2192338" y="2247900"/>
          <p14:tracePt t="9988" x="2182813" y="2247900"/>
          <p14:tracePt t="10005" x="2174875" y="2247900"/>
          <p14:tracePt t="10021" x="2165350" y="2247900"/>
          <p14:tracePt t="10109" x="2165350" y="2238375"/>
          <p14:tracePt t="10196" x="2165350" y="2219325"/>
          <p14:tracePt t="10229" x="2165350" y="2211388"/>
          <p14:tracePt t="10245" x="2165350" y="2201863"/>
          <p14:tracePt t="10268" x="2165350" y="2182813"/>
          <p14:tracePt t="10286" x="2165350" y="2174875"/>
          <p14:tracePt t="10292" x="2165350" y="2165350"/>
          <p14:tracePt t="10324" x="2182813" y="2165350"/>
          <p14:tracePt t="10356" x="2192338" y="2165350"/>
          <p14:tracePt t="10365" x="2211388" y="2165350"/>
          <p14:tracePt t="10372" x="2228850" y="2165350"/>
          <p14:tracePt t="10382" x="2255838" y="2165350"/>
          <p14:tracePt t="10388" x="2274888" y="2165350"/>
          <p14:tracePt t="10397" x="2292350" y="2174875"/>
          <p14:tracePt t="10405" x="2301875" y="2174875"/>
          <p14:tracePt t="10421" x="2311400" y="2182813"/>
          <p14:tracePt t="10436" x="2311400" y="2192338"/>
          <p14:tracePt t="10454" x="2328863" y="2211388"/>
          <p14:tracePt t="10461" x="2338388" y="2219325"/>
          <p14:tracePt t="10470" x="2347913" y="2219325"/>
          <p14:tracePt t="10493" x="2357438" y="2247900"/>
          <p14:tracePt t="10501" x="2357438" y="2265363"/>
          <p14:tracePt t="10509" x="2365375" y="2292350"/>
          <p14:tracePt t="10518" x="2365375" y="2301875"/>
          <p14:tracePt t="10525" x="2365375" y="2320925"/>
          <p14:tracePt t="10532" x="2384425" y="2374900"/>
          <p14:tracePt t="10540" x="2393950" y="2420938"/>
          <p14:tracePt t="10549" x="2393950" y="2430463"/>
          <p14:tracePt t="10557" x="2401888" y="2476500"/>
          <p14:tracePt t="10566" x="2401888" y="2493963"/>
          <p14:tracePt t="10573" x="2411413" y="2540000"/>
          <p14:tracePt t="10581" x="2411413" y="2549525"/>
          <p14:tracePt t="10589" x="2411413" y="2566988"/>
          <p14:tracePt t="10597" x="2411413" y="2586038"/>
          <p14:tracePt t="10645" x="2420938" y="2593975"/>
          <p14:tracePt t="10654" x="2430463" y="2593975"/>
          <p14:tracePt t="10752" x="2447925" y="2593975"/>
          <p14:tracePt t="10759" x="2474913" y="2593975"/>
          <p14:tracePt t="10770" x="2540000" y="2593975"/>
          <p14:tracePt t="10778" x="2613025" y="2593975"/>
          <p14:tracePt t="10783" x="2740025" y="2593975"/>
          <p14:tracePt t="10790" x="2914650" y="2593975"/>
          <p14:tracePt t="10798" x="3105150" y="2566988"/>
          <p14:tracePt t="10806" x="3389313" y="2549525"/>
          <p14:tracePt t="10814" x="3744913" y="2530475"/>
          <p14:tracePt t="10821" x="4119563" y="2466975"/>
          <p14:tracePt t="10829" x="4484688" y="2420938"/>
          <p14:tracePt t="10837" x="4813300" y="2366963"/>
          <p14:tracePt t="10845" x="5114925" y="2328863"/>
          <p14:tracePt t="10854" x="5334000" y="2311400"/>
          <p14:tracePt t="10861" x="5526088" y="2284413"/>
          <p14:tracePt t="10870" x="5654675" y="2255838"/>
          <p14:tracePt t="10877" x="5737225" y="2238375"/>
          <p14:tracePt t="10886" x="5810250" y="2238375"/>
          <p14:tracePt t="10893" x="5827713" y="2238375"/>
          <p14:tracePt t="10900" x="5846763" y="2228850"/>
          <p14:tracePt t="11415" x="5837238" y="2228850"/>
          <p14:tracePt t="11423" x="5827713" y="2228850"/>
          <p14:tracePt t="11430" x="5818188" y="2228850"/>
          <p14:tracePt t="11438" x="5810250" y="2228850"/>
          <p14:tracePt t="11446" x="5800725" y="2228850"/>
          <p14:tracePt t="11454" x="5791200" y="2228850"/>
          <p14:tracePt t="11461" x="5781675" y="2228850"/>
          <p14:tracePt t="11470" x="5754688" y="2228850"/>
          <p14:tracePt t="11477" x="5745163" y="2228850"/>
          <p14:tracePt t="11486" x="5718175" y="2228850"/>
          <p14:tracePt t="11493" x="5691188" y="2228850"/>
          <p14:tracePt t="11500" x="5635625" y="2228850"/>
          <p14:tracePt t="11509" x="5581650" y="2228850"/>
          <p14:tracePt t="11516" x="5526088" y="2228850"/>
          <p14:tracePt t="11525" x="5481638" y="2228850"/>
          <p14:tracePt t="11533" x="5426075" y="2228850"/>
          <p14:tracePt t="11541" x="5370513" y="2228850"/>
          <p14:tracePt t="11550" x="5334000" y="2228850"/>
          <p14:tracePt t="11557" x="5297488" y="2228850"/>
          <p14:tracePt t="11566" x="5260975" y="2228850"/>
          <p14:tracePt t="11573" x="5207000" y="2228850"/>
          <p14:tracePt t="11581" x="5133975" y="2228850"/>
          <p14:tracePt t="11589" x="4968875" y="2228850"/>
          <p14:tracePt t="11597" x="4832350" y="2211388"/>
          <p14:tracePt t="11605" x="4686300" y="2182813"/>
          <p14:tracePt t="11613" x="4503738" y="2174875"/>
          <p14:tracePt t="11621" x="4348163" y="2146300"/>
          <p14:tracePt t="11629" x="4156075" y="2109788"/>
          <p14:tracePt t="11637" x="4000500" y="2101850"/>
          <p14:tracePt t="11645" x="3863975" y="2073275"/>
          <p14:tracePt t="11653" x="3773488" y="2065338"/>
          <p14:tracePt t="11661" x="3717925" y="2046288"/>
          <p14:tracePt t="11670" x="3671888" y="2046288"/>
          <p14:tracePt t="11677" x="3644900" y="2046288"/>
          <p14:tracePt t="11686" x="3625850" y="2046288"/>
          <p14:tracePt t="11693" x="3608388" y="2046288"/>
          <p14:tracePt t="11701" x="3589338" y="2046288"/>
          <p14:tracePt t="11708" x="3581400" y="2046288"/>
          <p14:tracePt t="11716" x="3562350" y="2046288"/>
          <p14:tracePt t="11724" x="3544888" y="2046288"/>
          <p14:tracePt t="11732" x="3498850" y="2065338"/>
          <p14:tracePt t="11749" x="3462338" y="2082800"/>
          <p14:tracePt t="11757" x="3452813" y="2082800"/>
          <p14:tracePt t="11766" x="3425825" y="2082800"/>
          <p14:tracePt t="11773" x="3416300" y="2082800"/>
          <p14:tracePt t="11782" x="3398838" y="2082800"/>
          <p14:tracePt t="11792" x="3379788" y="2082800"/>
          <p14:tracePt t="11798" x="3370263" y="2082800"/>
          <p14:tracePt t="11812" x="3352800" y="2082800"/>
          <p14:tracePt t="11837" x="3343275" y="2082800"/>
          <p14:tracePt t="11853" x="3333750" y="2082800"/>
          <p14:tracePt t="11869" x="3316288" y="2082800"/>
          <p14:tracePt t="12064" x="3306763" y="2082800"/>
          <p14:tracePt t="12094" x="3297238" y="2082800"/>
          <p14:tracePt t="12158" x="3297238" y="2073275"/>
          <p14:tracePt t="12174" x="3297238" y="2065338"/>
          <p14:tracePt t="12182" x="3297238" y="2055813"/>
          <p14:tracePt t="12190" x="3297238" y="2046288"/>
          <p14:tracePt t="12198" x="3297238" y="2036763"/>
          <p14:tracePt t="12206" x="3297238" y="2028825"/>
          <p14:tracePt t="12214" x="3297238" y="2000250"/>
          <p14:tracePt t="12221" x="3297238" y="1992313"/>
          <p14:tracePt t="12229" x="3297238" y="1982788"/>
          <p14:tracePt t="12237" x="3297238" y="1955800"/>
          <p14:tracePt t="12246" x="3297238" y="1946275"/>
          <p14:tracePt t="12261" x="3306763" y="1936750"/>
          <p14:tracePt t="12270" x="3316288" y="1919288"/>
          <p14:tracePt t="12285" x="3325813" y="1909763"/>
          <p14:tracePt t="12293" x="3333750" y="1909763"/>
          <p14:tracePt t="12309" x="3343275" y="1909763"/>
          <p14:tracePt t="12316" x="3352800" y="1909763"/>
          <p14:tracePt t="12333" x="3362325" y="1900238"/>
          <p14:tracePt t="12341" x="3370263" y="1900238"/>
          <p14:tracePt t="12350" x="3389313" y="1882775"/>
          <p14:tracePt t="12357" x="3398838" y="1882775"/>
          <p14:tracePt t="12367" x="3406775" y="1882775"/>
          <p14:tracePt t="12373" x="3416300" y="1882775"/>
          <p14:tracePt t="12380" x="3425825" y="1882775"/>
          <p14:tracePt t="12388" x="3435350" y="1882775"/>
          <p14:tracePt t="12397" x="3443288" y="1882775"/>
          <p14:tracePt t="12405" x="3452813" y="1882775"/>
          <p14:tracePt t="12421" x="3462338" y="1882775"/>
          <p14:tracePt t="12429" x="3471863" y="1882775"/>
          <p14:tracePt t="12478" x="3479800" y="1882775"/>
          <p14:tracePt t="12502" x="3489325" y="1882775"/>
          <p14:tracePt t="12526" x="3508375" y="1882775"/>
          <p14:tracePt t="12542" x="3508375" y="1890713"/>
          <p14:tracePt t="12551" x="3516313" y="1890713"/>
          <p14:tracePt t="12559" x="3516313" y="1900238"/>
          <p14:tracePt t="12575" x="3516313" y="1909763"/>
          <p14:tracePt t="12590" x="3525838" y="1927225"/>
          <p14:tracePt t="12607" x="3525838" y="1936750"/>
          <p14:tracePt t="12615" x="3535363" y="1955800"/>
          <p14:tracePt t="12622" x="3535363" y="1963738"/>
          <p14:tracePt t="12629" x="3535363" y="1982788"/>
          <p14:tracePt t="12637" x="3535363" y="2000250"/>
          <p14:tracePt t="12645" x="3544888" y="2046288"/>
          <p14:tracePt t="12654" x="3544888" y="2073275"/>
          <p14:tracePt t="12661" x="3544888" y="2101850"/>
          <p14:tracePt t="12670" x="3552825" y="2138363"/>
          <p14:tracePt t="12677" x="3571875" y="2155825"/>
          <p14:tracePt t="12686" x="3571875" y="2174875"/>
          <p14:tracePt t="12694" x="3581400" y="2192338"/>
          <p14:tracePt t="12700" x="3581400" y="2201863"/>
          <p14:tracePt t="12711" x="3589338" y="2219325"/>
          <p14:tracePt t="12725" x="3589338" y="2228850"/>
          <p14:tracePt t="12749" x="3589338" y="2247900"/>
          <p14:tracePt t="13021" x="3598863" y="2255838"/>
          <p14:tracePt t="13086" x="3598863" y="2247900"/>
          <p14:tracePt t="13141" x="3598863" y="2228850"/>
          <p14:tracePt t="13149" x="3598863" y="2219325"/>
          <p14:tracePt t="13157" x="3589338" y="2219325"/>
          <p14:tracePt t="13166" x="3589338" y="2211388"/>
          <p14:tracePt t="13173" x="3581400" y="2201863"/>
          <p14:tracePt t="13181" x="3571875" y="2192338"/>
          <p14:tracePt t="13213" x="3562350" y="2182813"/>
          <p14:tracePt t="13237" x="3552825" y="2182813"/>
          <p14:tracePt t="13253" x="3552825" y="2174875"/>
          <p14:tracePt t="13292" x="3535363" y="2165350"/>
          <p14:tracePt t="13333" x="3516313" y="2165350"/>
          <p14:tracePt t="13366" x="3508375" y="2155825"/>
          <p14:tracePt t="14381" x="3508375" y="2201863"/>
          <p14:tracePt t="14389" x="3508375" y="2284413"/>
          <p14:tracePt t="14398" x="3508375" y="2384425"/>
          <p14:tracePt t="14406" x="3489325" y="2557463"/>
          <p14:tracePt t="14413" x="3425825" y="2759075"/>
          <p14:tracePt t="14421" x="3362325" y="3005138"/>
          <p14:tracePt t="14429" x="3289300" y="3252788"/>
          <p14:tracePt t="14438" x="3187700" y="3562350"/>
          <p14:tracePt t="14445" x="3097213" y="3856038"/>
          <p14:tracePt t="14453" x="2951163" y="4175125"/>
          <p14:tracePt t="14461" x="2849563" y="4530725"/>
          <p14:tracePt t="14469" x="2740025" y="4759325"/>
          <p14:tracePt t="14477" x="2613025" y="4987925"/>
          <p14:tracePt t="14485" x="2547938" y="5133975"/>
          <p14:tracePt t="14706" x="1954213" y="5087938"/>
          <p14:tracePt t="14713" x="1946275" y="5060950"/>
          <p14:tracePt t="14723" x="1946275" y="5024438"/>
          <p14:tracePt t="14727" x="1946275" y="4997450"/>
          <p14:tracePt t="14733" x="1946275" y="4960938"/>
          <p14:tracePt t="14742" x="1954213" y="4941888"/>
          <p14:tracePt t="14751" x="1954213" y="4924425"/>
          <p14:tracePt t="14757" x="1973263" y="4868863"/>
          <p14:tracePt t="14768" x="1990725" y="4851400"/>
          <p14:tracePt t="14773" x="2055813" y="4805363"/>
          <p14:tracePt t="14781" x="2109788" y="4795838"/>
          <p14:tracePt t="14789" x="2174875" y="4787900"/>
          <p14:tracePt t="14797" x="2301875" y="4741863"/>
          <p14:tracePt t="14805" x="2420938" y="4741863"/>
          <p14:tracePt t="14813" x="2520950" y="4741863"/>
          <p14:tracePt t="14821" x="2630488" y="4741863"/>
          <p14:tracePt t="14828" x="2676525" y="4741863"/>
          <p14:tracePt t="14837" x="2740025" y="4759325"/>
          <p14:tracePt t="14845" x="2776538" y="4778375"/>
          <p14:tracePt t="14853" x="2795588" y="4795838"/>
          <p14:tracePt t="14861" x="2805113" y="4805363"/>
          <p14:tracePt t="14869" x="2805113" y="4814888"/>
          <p14:tracePt t="14877" x="2805113" y="4824413"/>
          <p14:tracePt t="14885" x="2805113" y="4832350"/>
          <p14:tracePt t="14893" x="2805113" y="4841875"/>
          <p14:tracePt t="14900" x="2805113" y="4860925"/>
          <p14:tracePt t="14909" x="2805113" y="4868863"/>
          <p14:tracePt t="14917" x="2805113" y="4878388"/>
          <p14:tracePt t="14926" x="2805113" y="4887913"/>
          <p14:tracePt t="14934" x="2786063" y="4897438"/>
          <p14:tracePt t="14981" x="2805113" y="4824413"/>
          <p14:tracePt t="14989" x="2886075" y="4686300"/>
          <p14:tracePt t="14998" x="3051175" y="4503738"/>
          <p14:tracePt t="15006" x="3243263" y="4330700"/>
          <p14:tracePt t="15013" x="3416300" y="4138613"/>
          <p14:tracePt t="15022" x="3763963" y="3929063"/>
          <p14:tracePt t="15029" x="4248150" y="3581400"/>
          <p14:tracePt t="15038" x="4805363" y="3206750"/>
          <p14:tracePt t="15046" x="5316538" y="2914650"/>
          <p14:tracePt t="15053" x="5810250" y="2722563"/>
          <p14:tracePt t="15061" x="6192838" y="2593975"/>
          <p14:tracePt t="15070" x="6448425" y="2576513"/>
          <p14:tracePt t="15076" x="6586538" y="2549525"/>
          <p14:tracePt t="15086" x="6640513" y="2549525"/>
          <p14:tracePt t="15093" x="6659563" y="2549525"/>
          <p14:tracePt t="15100" x="6659563" y="2586038"/>
          <p14:tracePt t="15109" x="6659563" y="2695575"/>
          <p14:tracePt t="15116" x="6623050" y="2868613"/>
          <p14:tracePt t="15125" x="6513513" y="3078163"/>
          <p14:tracePt t="15133" x="6430963" y="3298825"/>
          <p14:tracePt t="15141" x="6275388" y="3571875"/>
          <p14:tracePt t="15150" x="6148388" y="3717925"/>
          <p14:tracePt t="15157" x="6029325" y="3873500"/>
          <p14:tracePt t="15166" x="5883275" y="3973513"/>
          <p14:tracePt t="15173" x="5764213" y="4075113"/>
          <p14:tracePt t="15181" x="5654675" y="4129088"/>
          <p14:tracePt t="15188" x="5545138" y="4156075"/>
          <p14:tracePt t="15197" x="5472113" y="4165600"/>
          <p14:tracePt t="15205" x="5389563" y="4165600"/>
          <p14:tracePt t="15213" x="5334000" y="4165600"/>
          <p14:tracePt t="15221" x="5307013" y="4165600"/>
          <p14:tracePt t="15229" x="5270500" y="4156075"/>
          <p14:tracePt t="15237" x="5253038" y="4102100"/>
          <p14:tracePt t="15245" x="5197475" y="3956050"/>
          <p14:tracePt t="15254" x="5197475" y="3819525"/>
          <p14:tracePt t="15261" x="5197475" y="3617913"/>
          <p14:tracePt t="15269" x="5197475" y="3444875"/>
          <p14:tracePt t="15277" x="5197475" y="3243263"/>
          <p14:tracePt t="15285" x="5197475" y="2997200"/>
          <p14:tracePt t="15293" x="5253038" y="2814638"/>
          <p14:tracePt t="15301" x="5370513" y="2659063"/>
          <p14:tracePt t="15309" x="5499100" y="2603500"/>
          <p14:tracePt t="15316" x="5664200" y="2576513"/>
          <p14:tracePt t="15325" x="5854700" y="2549525"/>
          <p14:tracePt t="15333" x="6065838" y="2549525"/>
          <p14:tracePt t="15341" x="6221413" y="2566988"/>
          <p14:tracePt t="15350" x="6440488" y="2686050"/>
          <p14:tracePt t="15357" x="6659563" y="2868613"/>
          <p14:tracePt t="15366" x="6842125" y="3143250"/>
          <p14:tracePt t="15373" x="6997700" y="3444875"/>
          <p14:tracePt t="15383" x="7061200" y="3783013"/>
          <p14:tracePt t="15389" x="7097713" y="4075113"/>
          <p14:tracePt t="15398" x="7116763" y="4330700"/>
          <p14:tracePt t="15405" x="7116763" y="4540250"/>
          <p14:tracePt t="15413" x="7116763" y="4678363"/>
          <p14:tracePt t="15421" x="7107238" y="4814888"/>
          <p14:tracePt t="15429" x="7043738" y="4924425"/>
          <p14:tracePt t="15437" x="6988175" y="5014913"/>
          <p14:tracePt t="15445" x="6905625" y="5116513"/>
          <p14:tracePt t="15532" x="5891213" y="5097463"/>
          <p14:tracePt t="15541" x="5883275" y="5043488"/>
          <p14:tracePt t="15549" x="5883275" y="4987925"/>
          <p14:tracePt t="15557" x="5883275" y="4914900"/>
          <p14:tracePt t="15566" x="5929313" y="4824413"/>
          <p14:tracePt t="15573" x="6056313" y="4714875"/>
          <p14:tracePt t="15581" x="6211888" y="4640263"/>
          <p14:tracePt t="15589" x="6440488" y="4559300"/>
          <p14:tracePt t="15597" x="6686550" y="4486275"/>
          <p14:tracePt t="15605" x="6978650" y="4467225"/>
          <p14:tracePt t="15613" x="7243763" y="4413250"/>
          <p14:tracePt t="15621" x="7435850" y="4403725"/>
          <p14:tracePt t="15628" x="7581900" y="4403725"/>
          <p14:tracePt t="15637" x="7691438" y="4421188"/>
          <p14:tracePt t="15645" x="7783513" y="4457700"/>
          <p14:tracePt t="15653" x="7827963" y="4503738"/>
          <p14:tracePt t="15661" x="7883525" y="4595813"/>
          <p14:tracePt t="15669" x="7920038" y="4678363"/>
          <p14:tracePt t="15677" x="7920038" y="4741863"/>
          <p14:tracePt t="15686" x="7920038" y="4795838"/>
          <p14:tracePt t="15693" x="7929563" y="4887913"/>
          <p14:tracePt t="15701" x="7929563" y="4933950"/>
          <p14:tracePt t="15709" x="7929563" y="4987925"/>
          <p14:tracePt t="15717" x="7929563" y="5006975"/>
          <p14:tracePt t="15725" x="7929563" y="5033963"/>
          <p14:tracePt t="15733" x="7920038" y="5051425"/>
          <p14:tracePt t="15741" x="7920038" y="5060950"/>
          <p14:tracePt t="15750" x="7893050" y="5060950"/>
          <p14:tracePt t="15757" x="7864475" y="5060950"/>
          <p14:tracePt t="15768" x="7827963" y="5060950"/>
          <p14:tracePt t="15773" x="7773988" y="5060950"/>
          <p14:tracePt t="15781" x="7718425" y="5060950"/>
          <p14:tracePt t="15789" x="7645400" y="5033963"/>
          <p14:tracePt t="15797" x="7564438" y="4951413"/>
          <p14:tracePt t="15805" x="7499350" y="4868863"/>
          <p14:tracePt t="15812" x="7435850" y="4778375"/>
          <p14:tracePt t="15821" x="7372350" y="4686300"/>
          <p14:tracePt t="15829" x="7316788" y="4586288"/>
          <p14:tracePt t="15837" x="7234238" y="4476750"/>
          <p14:tracePt t="15845" x="7180263" y="4367213"/>
          <p14:tracePt t="15853" x="7124700" y="4275138"/>
          <p14:tracePt t="15861" x="7051675" y="4165600"/>
          <p14:tracePt t="15870" x="7007225" y="4075113"/>
          <p14:tracePt t="15877" x="6969125" y="4019550"/>
          <p14:tracePt t="15886" x="6942138" y="3973513"/>
          <p14:tracePt t="15893" x="6932613" y="3946525"/>
          <p14:tracePt t="15900" x="6924675" y="3929063"/>
          <p14:tracePt t="15909" x="6924675" y="3919538"/>
          <p14:tracePt t="15916" x="6932613" y="3883025"/>
          <p14:tracePt t="15925" x="6942138" y="3873500"/>
          <p14:tracePt t="15933" x="6997700" y="3863975"/>
          <p14:tracePt t="15940" x="7061200" y="3846513"/>
          <p14:tracePt t="15950" x="7116763" y="3819525"/>
          <p14:tracePt t="15957" x="7153275" y="3819525"/>
          <p14:tracePt t="15966" x="7207250" y="3819525"/>
          <p14:tracePt t="15973" x="7226300" y="3810000"/>
          <p14:tracePt t="15981" x="7234238" y="3810000"/>
          <p14:tracePt t="17318" x="7207250" y="3783013"/>
          <p14:tracePt t="17328" x="7134225" y="3727450"/>
          <p14:tracePt t="17336" x="7043738" y="3671888"/>
          <p14:tracePt t="17342" x="6932613" y="3608388"/>
          <p14:tracePt t="17351" x="6851650" y="3554413"/>
          <p14:tracePt t="17358" x="6796088" y="3508375"/>
          <p14:tracePt t="17368" x="6742113" y="3462338"/>
          <p14:tracePt t="17374" x="6686550" y="3398838"/>
          <p14:tracePt t="17386" x="6650038" y="3352800"/>
          <p14:tracePt t="17401" x="6632575" y="3306763"/>
          <p14:tracePt t="17405" x="6632575" y="3298825"/>
          <p14:tracePt t="17421" x="6632575" y="3279775"/>
          <p14:tracePt t="17444" x="6632575" y="3260725"/>
          <p14:tracePt t="17460" x="6650038" y="3252788"/>
          <p14:tracePt t="17508" x="6659563" y="3252788"/>
          <p14:tracePt t="17533" x="6669088" y="3252788"/>
          <p14:tracePt t="18229" x="6677025" y="3252788"/>
          <p14:tracePt t="18237" x="6677025" y="32607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38"/>
          <p:cNvSpPr txBox="1"/>
          <p:nvPr/>
        </p:nvSpPr>
        <p:spPr>
          <a:xfrm>
            <a:off x="1313750" y="594325"/>
            <a:ext cx="66963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dirty="0">
                <a:solidFill>
                  <a:schemeClr val="dk1"/>
                </a:solidFill>
              </a:rPr>
              <a:t>Los japoneses fueron los primeros en comenzar a crear reacciones y dispositivos que combinan elementos mecánicos y electrónicos, así nació el concepto de mecatrónica.</a:t>
            </a:r>
            <a:endParaRPr sz="1600" dirty="0">
              <a:solidFill>
                <a:schemeClr val="dk1"/>
              </a:solidFill>
            </a:endParaRPr>
          </a:p>
        </p:txBody>
      </p:sp>
      <p:pic>
        <p:nvPicPr>
          <p:cNvPr id="1724" name="Google Shape;1724;p38"/>
          <p:cNvPicPr preferRelativeResize="0"/>
          <p:nvPr/>
        </p:nvPicPr>
        <p:blipFill>
          <a:blip r:embed="rId6">
            <a:alphaModFix/>
          </a:blip>
          <a:stretch>
            <a:fillRect/>
          </a:stretch>
        </p:blipFill>
        <p:spPr>
          <a:xfrm>
            <a:off x="1477500" y="2549475"/>
            <a:ext cx="2841250" cy="1883875"/>
          </a:xfrm>
          <a:prstGeom prst="rect">
            <a:avLst/>
          </a:prstGeom>
          <a:noFill/>
          <a:ln>
            <a:noFill/>
          </a:ln>
        </p:spPr>
      </p:pic>
      <p:sp>
        <p:nvSpPr>
          <p:cNvPr id="1725" name="Google Shape;1725;p38"/>
          <p:cNvSpPr txBox="1"/>
          <p:nvPr/>
        </p:nvSpPr>
        <p:spPr>
          <a:xfrm>
            <a:off x="1347275" y="1802075"/>
            <a:ext cx="67896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a:solidFill>
                  <a:schemeClr val="dk1"/>
                </a:solidFill>
              </a:rPr>
              <a:t>Formando equipos que ejecutan sistemas mecánicos </a:t>
            </a:r>
            <a:endParaRPr sz="1600">
              <a:solidFill>
                <a:schemeClr val="dk1"/>
              </a:solidFill>
            </a:endParaRPr>
          </a:p>
        </p:txBody>
      </p:sp>
      <p:sp>
        <p:nvSpPr>
          <p:cNvPr id="1726" name="Google Shape;1726;p38"/>
          <p:cNvSpPr txBox="1"/>
          <p:nvPr/>
        </p:nvSpPr>
        <p:spPr>
          <a:xfrm>
            <a:off x="4447850" y="3020175"/>
            <a:ext cx="39813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600">
              <a:solidFill>
                <a:schemeClr val="dk1"/>
              </a:solidFill>
            </a:endParaRPr>
          </a:p>
          <a:p>
            <a:pPr marL="0" lvl="0" indent="0" algn="just" rtl="0">
              <a:spcBef>
                <a:spcPts val="0"/>
              </a:spcBef>
              <a:spcAft>
                <a:spcPts val="0"/>
              </a:spcAft>
              <a:buNone/>
            </a:pPr>
            <a:r>
              <a:rPr lang="es-419" sz="1600">
                <a:solidFill>
                  <a:schemeClr val="dk1"/>
                </a:solidFill>
              </a:rPr>
              <a:t>Agilizando las actividades de ensamblaje o producción en la industria. </a:t>
            </a:r>
            <a:endParaRPr sz="1600">
              <a:solidFill>
                <a:schemeClr val="dk1"/>
              </a:solidFill>
            </a:endParaRPr>
          </a:p>
        </p:txBody>
      </p:sp>
      <p:sp>
        <p:nvSpPr>
          <p:cNvPr id="1727" name="Google Shape;1727;p38"/>
          <p:cNvSpPr/>
          <p:nvPr/>
        </p:nvSpPr>
        <p:spPr>
          <a:xfrm>
            <a:off x="4418750" y="1400000"/>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38"/>
          <p:cNvSpPr/>
          <p:nvPr/>
        </p:nvSpPr>
        <p:spPr>
          <a:xfrm>
            <a:off x="6132775" y="2334000"/>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CDD208E8-0392-6D3D-40B6-7F8036577BB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4318000"/>
            <a:ext cx="609600" cy="609600"/>
          </a:xfrm>
          <a:prstGeom prst="rect">
            <a:avLst/>
          </a:prstGeom>
        </p:spPr>
      </p:pic>
    </p:spTree>
    <p:custDataLst>
      <p:tags r:id="rId1"/>
    </p:custDataLst>
  </p:cSld>
  <p:clrMapOvr>
    <a:masterClrMapping/>
  </p:clrMapOvr>
  <p:transition spd="slow" advTm="286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1724"/>
                                        </p:tgtEl>
                                      </p:cBhvr>
                                    </p:animEffect>
                                    <p:animScale>
                                      <p:cBhvr>
                                        <p:cTn id="11" dur="250" autoRev="1" fill="hold"/>
                                        <p:tgtEl>
                                          <p:spTgt spid="1724"/>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0" nodeType="clickEffect">
                                  <p:stCondLst>
                                    <p:cond delay="0"/>
                                  </p:stCondLst>
                                  <p:childTnLst>
                                    <p:animEffect transition="out" filter="fade">
                                      <p:cBhvr>
                                        <p:cTn id="15" dur="500" tmFilter="0, 0; .2, .5; .8, .5; 1, 0"/>
                                        <p:tgtEl>
                                          <p:spTgt spid="1727"/>
                                        </p:tgtEl>
                                      </p:cBhvr>
                                    </p:animEffect>
                                    <p:animScale>
                                      <p:cBhvr>
                                        <p:cTn id="16" dur="250" autoRev="1" fill="hold"/>
                                        <p:tgtEl>
                                          <p:spTgt spid="1727"/>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1728"/>
                                        </p:tgtEl>
                                      </p:cBhvr>
                                    </p:animEffect>
                                    <p:animScale>
                                      <p:cBhvr>
                                        <p:cTn id="21" dur="250" autoRev="1" fill="hold"/>
                                        <p:tgtEl>
                                          <p:spTgt spid="17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1727" grpId="0" animBg="1"/>
      <p:bldP spid="1728" grpId="0" animBg="1"/>
    </p:bldLst>
  </p:timing>
  <p:extLst>
    <p:ext uri="{3A86A75C-4F4B-4683-9AE1-C65F6400EC91}">
      <p14:laserTraceLst xmlns:p14="http://schemas.microsoft.com/office/powerpoint/2010/main">
        <p14:tracePtLst>
          <p14:tracePt t="91" x="6677025" y="3279775"/>
          <p14:tracePt t="99" x="6705600" y="3298825"/>
          <p14:tracePt t="108" x="6705600" y="3306763"/>
          <p14:tracePt t="116" x="6723063" y="3306763"/>
          <p14:tracePt t="124" x="6742113" y="3306763"/>
          <p14:tracePt t="131" x="6769100" y="3316288"/>
          <p14:tracePt t="139" x="6796088" y="3325813"/>
          <p14:tracePt t="147" x="6805613" y="3335338"/>
          <p14:tracePt t="156" x="6823075" y="3343275"/>
          <p14:tracePt t="163" x="6823075" y="3352800"/>
          <p14:tracePt t="179" x="6842125" y="3362325"/>
          <p14:tracePt t="187" x="6869113" y="3371850"/>
          <p14:tracePt t="195" x="6896100" y="3398838"/>
          <p14:tracePt t="203" x="6915150" y="3408363"/>
          <p14:tracePt t="211" x="6932613" y="3416300"/>
          <p14:tracePt t="220" x="6988175" y="3435350"/>
          <p14:tracePt t="227" x="6997700" y="3444875"/>
          <p14:tracePt t="236" x="7024688" y="3452813"/>
          <p14:tracePt t="244" x="7061200" y="3471863"/>
          <p14:tracePt t="251" x="7124700" y="3525838"/>
          <p14:tracePt t="259" x="7197725" y="3590925"/>
          <p14:tracePt t="267" x="7316788" y="3690938"/>
          <p14:tracePt t="276" x="7426325" y="3783013"/>
          <p14:tracePt t="283" x="7572375" y="3900488"/>
          <p14:tracePt t="291" x="7673975" y="3983038"/>
          <p14:tracePt t="300" x="7747000" y="4046538"/>
          <p14:tracePt t="308" x="7810500" y="4111625"/>
          <p14:tracePt t="316" x="7893050" y="4175125"/>
          <p14:tracePt t="324" x="7910513" y="4202113"/>
          <p14:tracePt t="331" x="7937500" y="4238625"/>
          <p14:tracePt t="339" x="7947025" y="4267200"/>
          <p14:tracePt t="348" x="7956550" y="4284663"/>
          <p14:tracePt t="356" x="7966075" y="4311650"/>
          <p14:tracePt t="364" x="7974013" y="4311650"/>
          <p14:tracePt t="372" x="7974013" y="4321175"/>
          <p14:tracePt t="379" x="7983538" y="4348163"/>
          <p14:tracePt t="427" x="7983538" y="4357688"/>
          <p14:tracePt t="467" x="7983538" y="4367213"/>
          <p14:tracePt t="476" x="8002588" y="4384675"/>
          <p14:tracePt t="484" x="8020050" y="4403725"/>
          <p14:tracePt t="492" x="8075613" y="4430713"/>
          <p14:tracePt t="502" x="8093075" y="4449763"/>
          <p14:tracePt t="508" x="8129588" y="4457700"/>
          <p14:tracePt t="517" x="8175625" y="4486275"/>
          <p14:tracePt t="523" x="8221663" y="4513263"/>
          <p14:tracePt t="531" x="8285163" y="4559300"/>
          <p14:tracePt t="539" x="8312150" y="4576763"/>
          <p14:tracePt t="548" x="8348663" y="4613275"/>
          <p14:tracePt t="555" x="8367713" y="4622800"/>
          <p14:tracePt t="564" x="8377238" y="4622800"/>
          <p14:tracePt t="571" x="8394700" y="4632325"/>
          <p14:tracePt t="579" x="8404225" y="4640263"/>
          <p14:tracePt t="596" x="8413750" y="4659313"/>
          <p14:tracePt t="732" x="8394700" y="4659313"/>
          <p14:tracePt t="739" x="8377238" y="4659313"/>
          <p14:tracePt t="748" x="8358188" y="4649788"/>
          <p14:tracePt t="755" x="8348663" y="4640263"/>
          <p14:tracePt t="764" x="8340725" y="4640263"/>
          <p14:tracePt t="772" x="8331200" y="4632325"/>
          <p14:tracePt t="779" x="8321675" y="4632325"/>
          <p14:tracePt t="788" x="8312150" y="4632325"/>
          <p14:tracePt t="796" x="8304213" y="4613275"/>
          <p14:tracePt t="804" x="8294688" y="4603750"/>
          <p14:tracePt t="812" x="8285163" y="4595813"/>
          <p14:tracePt t="828" x="8267700" y="4586288"/>
          <p14:tracePt t="844" x="8248650" y="4567238"/>
          <p14:tracePt t="851" x="8239125" y="4559300"/>
          <p14:tracePt t="859" x="8231188" y="4559300"/>
          <p14:tracePt t="883" x="8221663" y="4549775"/>
          <p14:tracePt t="995" x="8221663" y="4540250"/>
          <p14:tracePt t="1028" x="8212138" y="4530725"/>
          <p14:tracePt t="1044" x="8212138" y="45227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9"/>
          <p:cNvSpPr txBox="1"/>
          <p:nvPr/>
        </p:nvSpPr>
        <p:spPr>
          <a:xfrm>
            <a:off x="1301350" y="606150"/>
            <a:ext cx="60978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b="1" i="1" dirty="0">
                <a:solidFill>
                  <a:schemeClr val="dk1"/>
                </a:solidFill>
                <a:highlight>
                  <a:schemeClr val="accent3"/>
                </a:highlight>
              </a:rPr>
              <a:t>La mecatrónica tiene un impacto favorable en la sociedad</a:t>
            </a:r>
            <a:endParaRPr sz="1600" b="1" i="1" dirty="0">
              <a:solidFill>
                <a:schemeClr val="dk1"/>
              </a:solidFill>
              <a:highlight>
                <a:schemeClr val="accent3"/>
              </a:highlight>
            </a:endParaRPr>
          </a:p>
          <a:p>
            <a:pPr marL="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Se han innovado los procesos de productividad</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Optimizado los procesos de fabricaciones  </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Beneficia en la vida cotidiana con la nueva tecnología</a:t>
            </a:r>
            <a:endParaRPr sz="1600" dirty="0">
              <a:solidFill>
                <a:schemeClr val="dk1"/>
              </a:solidFill>
            </a:endParaRPr>
          </a:p>
        </p:txBody>
      </p:sp>
      <p:pic>
        <p:nvPicPr>
          <p:cNvPr id="1734" name="Google Shape;1734;p39"/>
          <p:cNvPicPr preferRelativeResize="0"/>
          <p:nvPr/>
        </p:nvPicPr>
        <p:blipFill>
          <a:blip r:embed="rId6">
            <a:alphaModFix/>
          </a:blip>
          <a:stretch>
            <a:fillRect/>
          </a:stretch>
        </p:blipFill>
        <p:spPr>
          <a:xfrm>
            <a:off x="1455325" y="2356925"/>
            <a:ext cx="3116686" cy="2346050"/>
          </a:xfrm>
          <a:prstGeom prst="rect">
            <a:avLst/>
          </a:prstGeom>
          <a:noFill/>
          <a:ln>
            <a:noFill/>
          </a:ln>
        </p:spPr>
      </p:pic>
      <p:sp>
        <p:nvSpPr>
          <p:cNvPr id="1735" name="Google Shape;1735;p39"/>
          <p:cNvSpPr txBox="1"/>
          <p:nvPr/>
        </p:nvSpPr>
        <p:spPr>
          <a:xfrm>
            <a:off x="4622950" y="2809500"/>
            <a:ext cx="3540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t>La innovación de la mecatrónica en el campo automotriz.</a:t>
            </a:r>
            <a:endParaRPr sz="1600"/>
          </a:p>
        </p:txBody>
      </p:sp>
      <p:sp>
        <p:nvSpPr>
          <p:cNvPr id="1736" name="Google Shape;1736;p39"/>
          <p:cNvSpPr/>
          <p:nvPr/>
        </p:nvSpPr>
        <p:spPr>
          <a:xfrm>
            <a:off x="6001625" y="2301225"/>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9"/>
          <p:cNvSpPr/>
          <p:nvPr/>
        </p:nvSpPr>
        <p:spPr>
          <a:xfrm>
            <a:off x="6079650" y="3519375"/>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39"/>
          <p:cNvSpPr txBox="1"/>
          <p:nvPr/>
        </p:nvSpPr>
        <p:spPr>
          <a:xfrm>
            <a:off x="4784325" y="4139325"/>
            <a:ext cx="354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t>Autos eléctricos y “self-driving cars”</a:t>
            </a:r>
            <a:endParaRPr sz="1600"/>
          </a:p>
        </p:txBody>
      </p:sp>
      <p:pic>
        <p:nvPicPr>
          <p:cNvPr id="2" name="Audio 1">
            <a:hlinkClick r:id="" action="ppaction://media"/>
            <a:extLst>
              <a:ext uri="{FF2B5EF4-FFF2-40B4-BE49-F238E27FC236}">
                <a16:creationId xmlns:a16="http://schemas.microsoft.com/office/drawing/2014/main" id="{72937472-03CA-A951-95D5-5BEBDF1E71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4318000"/>
            <a:ext cx="609600" cy="609600"/>
          </a:xfrm>
          <a:prstGeom prst="rect">
            <a:avLst/>
          </a:prstGeom>
        </p:spPr>
      </p:pic>
    </p:spTree>
    <p:custDataLst>
      <p:tags r:id="rId1"/>
    </p:custDataLst>
  </p:cSld>
  <p:clrMapOvr>
    <a:masterClrMapping/>
  </p:clrMapOvr>
  <p:transition spd="slow" advTm="314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1734"/>
                                        </p:tgtEl>
                                        <p:attrNameLst>
                                          <p:attrName>r</p:attrName>
                                        </p:attrNameLst>
                                      </p:cBhvr>
                                    </p:animRot>
                                    <p:animRot by="-240000">
                                      <p:cBhvr>
                                        <p:cTn id="11" dur="200" fill="hold">
                                          <p:stCondLst>
                                            <p:cond delay="200"/>
                                          </p:stCondLst>
                                        </p:cTn>
                                        <p:tgtEl>
                                          <p:spTgt spid="1734"/>
                                        </p:tgtEl>
                                        <p:attrNameLst>
                                          <p:attrName>r</p:attrName>
                                        </p:attrNameLst>
                                      </p:cBhvr>
                                    </p:animRot>
                                    <p:animRot by="240000">
                                      <p:cBhvr>
                                        <p:cTn id="12" dur="200" fill="hold">
                                          <p:stCondLst>
                                            <p:cond delay="400"/>
                                          </p:stCondLst>
                                        </p:cTn>
                                        <p:tgtEl>
                                          <p:spTgt spid="1734"/>
                                        </p:tgtEl>
                                        <p:attrNameLst>
                                          <p:attrName>r</p:attrName>
                                        </p:attrNameLst>
                                      </p:cBhvr>
                                    </p:animRot>
                                    <p:animRot by="-240000">
                                      <p:cBhvr>
                                        <p:cTn id="13" dur="200" fill="hold">
                                          <p:stCondLst>
                                            <p:cond delay="600"/>
                                          </p:stCondLst>
                                        </p:cTn>
                                        <p:tgtEl>
                                          <p:spTgt spid="1734"/>
                                        </p:tgtEl>
                                        <p:attrNameLst>
                                          <p:attrName>r</p:attrName>
                                        </p:attrNameLst>
                                      </p:cBhvr>
                                    </p:animRot>
                                    <p:animRot by="120000">
                                      <p:cBhvr>
                                        <p:cTn id="14" dur="200" fill="hold">
                                          <p:stCondLst>
                                            <p:cond delay="800"/>
                                          </p:stCondLst>
                                        </p:cTn>
                                        <p:tgtEl>
                                          <p:spTgt spid="173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1736"/>
                                        </p:tgtEl>
                                      </p:cBhvr>
                                    </p:animEffect>
                                    <p:animScale>
                                      <p:cBhvr>
                                        <p:cTn id="19" dur="250" autoRev="1" fill="hold"/>
                                        <p:tgtEl>
                                          <p:spTgt spid="1736"/>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grpId="0" nodeType="clickEffect">
                                  <p:stCondLst>
                                    <p:cond delay="0"/>
                                  </p:stCondLst>
                                  <p:childTnLst>
                                    <p:animEffect transition="out" filter="fade">
                                      <p:cBhvr>
                                        <p:cTn id="23" dur="500" tmFilter="0, 0; .2, .5; .8, .5; 1, 0"/>
                                        <p:tgtEl>
                                          <p:spTgt spid="1737"/>
                                        </p:tgtEl>
                                      </p:cBhvr>
                                    </p:animEffect>
                                    <p:animScale>
                                      <p:cBhvr>
                                        <p:cTn id="24" dur="250" autoRev="1" fill="hold"/>
                                        <p:tgtEl>
                                          <p:spTgt spid="17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1736" grpId="0" animBg="1"/>
      <p:bldP spid="1737" grpId="0" animBg="1"/>
    </p:bldLst>
  </p:timing>
  <p:extLst>
    <p:ext uri="{3A86A75C-4F4B-4683-9AE1-C65F6400EC91}">
      <p14:laserTraceLst xmlns:p14="http://schemas.microsoft.com/office/powerpoint/2010/main">
        <p14:tracePtLst>
          <p14:tracePt t="283" x="9117013" y="5033963"/>
          <p14:tracePt t="459" x="9097963" y="5014913"/>
          <p14:tracePt t="485" x="9043988" y="4960938"/>
          <p14:tracePt t="490" x="9024938" y="4941888"/>
          <p14:tracePt t="499" x="9007475" y="4933950"/>
          <p14:tracePt t="507" x="8988425" y="4924425"/>
          <p14:tracePt t="513" x="8961438" y="4914900"/>
          <p14:tracePt t="522" x="8942388" y="4914900"/>
          <p14:tracePt t="535" x="8934450" y="4914900"/>
          <p14:tracePt t="538" x="8915400" y="4897438"/>
          <p14:tracePt t="561" x="8905875" y="4897438"/>
          <p14:tracePt t="577" x="8888413" y="4897438"/>
          <p14:tracePt t="585" x="8869363" y="4887913"/>
          <p14:tracePt t="593" x="8861425" y="4887913"/>
          <p14:tracePt t="601" x="8832850" y="4878388"/>
          <p14:tracePt t="610" x="8824913" y="4878388"/>
          <p14:tracePt t="618" x="8796338" y="4868863"/>
          <p14:tracePt t="625" x="8759825" y="4851400"/>
          <p14:tracePt t="635" x="8742363" y="4841875"/>
          <p14:tracePt t="641" x="8715375" y="4824413"/>
          <p14:tracePt t="649" x="8696325" y="4824413"/>
          <p14:tracePt t="657" x="8650288" y="4805363"/>
          <p14:tracePt t="666" x="8632825" y="4795838"/>
          <p14:tracePt t="674" x="8567738" y="4778375"/>
          <p14:tracePt t="681" x="8540750" y="4768850"/>
          <p14:tracePt t="690" x="8486775" y="4759325"/>
          <p14:tracePt t="697" x="8413750" y="4722813"/>
          <p14:tracePt t="706" x="8304213" y="4668838"/>
          <p14:tracePt t="713" x="8231188" y="4659313"/>
          <p14:tracePt t="722" x="8175625" y="4622800"/>
          <p14:tracePt t="730" x="8166100" y="4613275"/>
          <p14:tracePt t="738" x="8139113" y="4603750"/>
          <p14:tracePt t="777" x="8121650" y="4595813"/>
          <p14:tracePt t="836" x="8121650" y="4586288"/>
          <p14:tracePt t="850" x="8121650" y="4576763"/>
          <p14:tracePt t="857" x="8121650" y="4567238"/>
          <p14:tracePt t="870" x="8112125" y="4540250"/>
          <p14:tracePt t="882" x="8112125" y="4522788"/>
          <p14:tracePt t="890" x="8112125" y="4513263"/>
          <p14:tracePt t="898" x="8112125" y="4503738"/>
          <p14:tracePt t="906" x="8112125" y="4494213"/>
          <p14:tracePt t="922" x="8112125" y="4476750"/>
          <p14:tracePt t="946" x="8102600" y="4476750"/>
          <p14:tracePt t="970" x="8093075" y="4457700"/>
          <p14:tracePt t="985" x="8085138" y="4457700"/>
          <p14:tracePt t="1051" x="8075613" y="4449763"/>
          <p14:tracePt t="1074" x="8075613" y="4430713"/>
          <p14:tracePt t="1082" x="8075613" y="4421188"/>
          <p14:tracePt t="1106" x="8075613" y="4413250"/>
          <p14:tracePt t="1169" x="8075613" y="4394200"/>
          <p14:tracePt t="1395" x="8075613" y="4384675"/>
          <p14:tracePt t="1411" x="8075613" y="4357688"/>
          <p14:tracePt t="1421" x="8075613" y="4348163"/>
          <p14:tracePt t="1427" x="8075613" y="4340225"/>
          <p14:tracePt t="1437" x="8075613" y="4321175"/>
          <p14:tracePt t="1443" x="8075613" y="4311650"/>
          <p14:tracePt t="1453" x="8075613" y="4303713"/>
          <p14:tracePt t="1459" x="8056563" y="4275138"/>
          <p14:tracePt t="1466" x="8056563" y="4267200"/>
          <p14:tracePt t="1481" x="8056563" y="4248150"/>
          <p14:tracePt t="1490" x="8056563" y="4238625"/>
          <p14:tracePt t="1497" x="8047038" y="4221163"/>
          <p14:tracePt t="1537" x="8039100" y="4211638"/>
          <p14:tracePt t="1545" x="8029575" y="4192588"/>
          <p14:tracePt t="1554" x="8020050" y="4192588"/>
          <p14:tracePt t="1562" x="8010525" y="4192588"/>
          <p14:tracePt t="1577" x="7966075" y="4192588"/>
          <p14:tracePt t="1585" x="7929563" y="4192588"/>
          <p14:tracePt t="1593" x="7874000" y="4192588"/>
          <p14:tracePt t="1601" x="7820025" y="4192588"/>
          <p14:tracePt t="1610" x="7764463" y="4192588"/>
          <p14:tracePt t="1619" x="7700963" y="4192588"/>
          <p14:tracePt t="1626" x="7664450" y="4192588"/>
          <p14:tracePt t="1635" x="7608888" y="4184650"/>
          <p14:tracePt t="1642" x="7581900" y="4184650"/>
          <p14:tracePt t="1650" x="7564438" y="4175125"/>
          <p14:tracePt t="1657" x="7535863" y="4165600"/>
          <p14:tracePt t="1665" x="7508875" y="4148138"/>
          <p14:tracePt t="1682" x="7489825" y="4138613"/>
          <p14:tracePt t="1689" x="7462838" y="4129088"/>
          <p14:tracePt t="1706" x="7408863" y="4092575"/>
          <p14:tracePt t="1713" x="7343775" y="4056063"/>
          <p14:tracePt t="1722" x="7289800" y="4010025"/>
          <p14:tracePt t="1729" x="7253288" y="4002088"/>
          <p14:tracePt t="1739" x="7243763" y="3992563"/>
          <p14:tracePt t="1746" x="7207250" y="3965575"/>
          <p14:tracePt t="1854" x="7207250" y="3956050"/>
          <p14:tracePt t="1859" x="7207250" y="3946525"/>
          <p14:tracePt t="1867" x="7207250" y="3937000"/>
          <p14:tracePt t="1890" x="7207250" y="3929063"/>
          <p14:tracePt t="1897" x="7207250" y="3910013"/>
          <p14:tracePt t="2024"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40"/>
          <p:cNvSpPr txBox="1">
            <a:spLocks noGrp="1"/>
          </p:cNvSpPr>
          <p:nvPr>
            <p:ph type="subTitle" idx="1"/>
          </p:nvPr>
        </p:nvSpPr>
        <p:spPr>
          <a:xfrm>
            <a:off x="3048925" y="625650"/>
            <a:ext cx="4660200" cy="1845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dirty="0">
                <a:solidFill>
                  <a:schemeClr val="dk1"/>
                </a:solidFill>
                <a:latin typeface="Arial"/>
                <a:ea typeface="Arial"/>
                <a:cs typeface="Arial"/>
                <a:sym typeface="Arial"/>
              </a:rPr>
              <a:t>El mercado automotriz se ha ampliado a lo largo del tiempo debido a la llegada de autos eléctricos a este mismo, esto podría ser perjudicial para las empresas que no los han integrado o contemplado en sus catálogos. </a:t>
            </a:r>
            <a:endParaRPr sz="1600" dirty="0">
              <a:solidFill>
                <a:schemeClr val="dk1"/>
              </a:solidFill>
              <a:latin typeface="Arial"/>
              <a:ea typeface="Arial"/>
              <a:cs typeface="Arial"/>
              <a:sym typeface="Arial"/>
            </a:endParaRPr>
          </a:p>
        </p:txBody>
      </p:sp>
      <p:pic>
        <p:nvPicPr>
          <p:cNvPr id="1744" name="Google Shape;1744;p40"/>
          <p:cNvPicPr preferRelativeResize="0"/>
          <p:nvPr/>
        </p:nvPicPr>
        <p:blipFill>
          <a:blip r:embed="rId3">
            <a:alphaModFix/>
          </a:blip>
          <a:stretch>
            <a:fillRect/>
          </a:stretch>
        </p:blipFill>
        <p:spPr>
          <a:xfrm>
            <a:off x="1445050" y="2571750"/>
            <a:ext cx="4736100" cy="2368050"/>
          </a:xfrm>
          <a:prstGeom prst="rect">
            <a:avLst/>
          </a:prstGeom>
          <a:noFill/>
          <a:ln>
            <a:noFill/>
          </a:ln>
        </p:spPr>
      </p:pic>
      <p:sp>
        <p:nvSpPr>
          <p:cNvPr id="1745" name="Google Shape;1745;p40"/>
          <p:cNvSpPr txBox="1"/>
          <p:nvPr/>
        </p:nvSpPr>
        <p:spPr>
          <a:xfrm>
            <a:off x="6181150" y="4400400"/>
            <a:ext cx="2516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dirty="0">
                <a:solidFill>
                  <a:schemeClr val="dk1"/>
                </a:solidFill>
                <a:latin typeface="Times New Roman"/>
                <a:ea typeface="Times New Roman"/>
                <a:cs typeface="Times New Roman"/>
                <a:sym typeface="Times New Roman"/>
              </a:rPr>
              <a:t>Modelo reciente de un </a:t>
            </a: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s-419" sz="1200" dirty="0">
                <a:solidFill>
                  <a:schemeClr val="dk1"/>
                </a:solidFill>
                <a:latin typeface="Times New Roman"/>
                <a:ea typeface="Times New Roman"/>
                <a:cs typeface="Times New Roman"/>
                <a:sym typeface="Times New Roman"/>
              </a:rPr>
              <a:t>Tesla Eléctrico</a:t>
            </a:r>
            <a:endParaRPr sz="1200" dirty="0">
              <a:solidFill>
                <a:schemeClr val="dk1"/>
              </a:solidFill>
              <a:latin typeface="Times New Roman"/>
              <a:ea typeface="Times New Roman"/>
              <a:cs typeface="Times New Roman"/>
              <a:sym typeface="Times New Roman"/>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44"/>
                                        </p:tgtEl>
                                      </p:cBhvr>
                                    </p:animEffect>
                                    <p:animScale>
                                      <p:cBhvr>
                                        <p:cTn id="7" dur="250" autoRev="1" fill="hold"/>
                                        <p:tgtEl>
                                          <p:spTgt spid="174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45"/>
                                        </p:tgtEl>
                                        <p:attrNameLst>
                                          <p:attrName>style.visibility</p:attrName>
                                        </p:attrNameLst>
                                      </p:cBhvr>
                                      <p:to>
                                        <p:strVal val="visible"/>
                                      </p:to>
                                    </p:set>
                                    <p:anim calcmode="lin" valueType="num">
                                      <p:cBhvr>
                                        <p:cTn id="12" dur="500" fill="hold"/>
                                        <p:tgtEl>
                                          <p:spTgt spid="1745"/>
                                        </p:tgtEl>
                                        <p:attrNameLst>
                                          <p:attrName>ppt_w</p:attrName>
                                        </p:attrNameLst>
                                      </p:cBhvr>
                                      <p:tavLst>
                                        <p:tav tm="0">
                                          <p:val>
                                            <p:fltVal val="0"/>
                                          </p:val>
                                        </p:tav>
                                        <p:tav tm="100000">
                                          <p:val>
                                            <p:strVal val="#ppt_w"/>
                                          </p:val>
                                        </p:tav>
                                      </p:tavLst>
                                    </p:anim>
                                    <p:anim calcmode="lin" valueType="num">
                                      <p:cBhvr>
                                        <p:cTn id="13" dur="500" fill="hold"/>
                                        <p:tgtEl>
                                          <p:spTgt spid="1745"/>
                                        </p:tgtEl>
                                        <p:attrNameLst>
                                          <p:attrName>ppt_h</p:attrName>
                                        </p:attrNameLst>
                                      </p:cBhvr>
                                      <p:tavLst>
                                        <p:tav tm="0">
                                          <p:val>
                                            <p:fltVal val="0"/>
                                          </p:val>
                                        </p:tav>
                                        <p:tav tm="100000">
                                          <p:val>
                                            <p:strVal val="#ppt_h"/>
                                          </p:val>
                                        </p:tav>
                                      </p:tavLst>
                                    </p:anim>
                                    <p:animEffect transition="in" filter="fade">
                                      <p:cBhvr>
                                        <p:cTn id="14" dur="500"/>
                                        <p:tgtEl>
                                          <p:spTgt spid="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41"/>
          <p:cNvSpPr txBox="1">
            <a:spLocks noGrp="1"/>
          </p:cNvSpPr>
          <p:nvPr>
            <p:ph type="subTitle" idx="1"/>
          </p:nvPr>
        </p:nvSpPr>
        <p:spPr>
          <a:xfrm>
            <a:off x="1188400" y="626200"/>
            <a:ext cx="4141800" cy="1845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dirty="0">
                <a:solidFill>
                  <a:schemeClr val="dk1"/>
                </a:solidFill>
                <a:latin typeface="Arial"/>
                <a:ea typeface="Arial"/>
                <a:cs typeface="Arial"/>
                <a:sym typeface="Arial"/>
              </a:rPr>
              <a:t>Aún podría haber cierto porcentaje de demanda de los carros actuales, pero en menor cantidad debido a que los insumos necesarios para su mantenimiento serían difíciles de obtener debido a su poca fabricación.</a:t>
            </a:r>
            <a:endParaRPr sz="1600" dirty="0">
              <a:solidFill>
                <a:schemeClr val="dk1"/>
              </a:solidFill>
              <a:latin typeface="Arial"/>
              <a:ea typeface="Arial"/>
              <a:cs typeface="Arial"/>
              <a:sym typeface="Arial"/>
            </a:endParaRPr>
          </a:p>
        </p:txBody>
      </p:sp>
      <p:pic>
        <p:nvPicPr>
          <p:cNvPr id="1751" name="Google Shape;1751;p41"/>
          <p:cNvPicPr preferRelativeResize="0"/>
          <p:nvPr/>
        </p:nvPicPr>
        <p:blipFill>
          <a:blip r:embed="rId3">
            <a:alphaModFix/>
          </a:blip>
          <a:stretch>
            <a:fillRect/>
          </a:stretch>
        </p:blipFill>
        <p:spPr>
          <a:xfrm>
            <a:off x="4462550" y="2571750"/>
            <a:ext cx="3468150" cy="1942150"/>
          </a:xfrm>
          <a:prstGeom prst="rect">
            <a:avLst/>
          </a:prstGeom>
          <a:noFill/>
          <a:ln>
            <a:noFill/>
          </a:ln>
        </p:spPr>
      </p:pic>
      <p:sp>
        <p:nvSpPr>
          <p:cNvPr id="1752" name="Google Shape;1752;p41"/>
          <p:cNvSpPr txBox="1"/>
          <p:nvPr/>
        </p:nvSpPr>
        <p:spPr>
          <a:xfrm>
            <a:off x="4681700" y="4513900"/>
            <a:ext cx="369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dirty="0">
                <a:solidFill>
                  <a:schemeClr val="dk1"/>
                </a:solidFill>
                <a:latin typeface="Times New Roman"/>
                <a:ea typeface="Times New Roman"/>
                <a:cs typeface="Times New Roman"/>
                <a:sym typeface="Times New Roman"/>
              </a:rPr>
              <a:t>Ejemplo de un auto tipo “</a:t>
            </a:r>
            <a:r>
              <a:rPr lang="es-419" sz="1200" dirty="0" err="1">
                <a:solidFill>
                  <a:schemeClr val="dk1"/>
                </a:solidFill>
                <a:latin typeface="Times New Roman"/>
                <a:ea typeface="Times New Roman"/>
                <a:cs typeface="Times New Roman"/>
                <a:sym typeface="Times New Roman"/>
              </a:rPr>
              <a:t>vocho</a:t>
            </a:r>
            <a:r>
              <a:rPr lang="es-419" sz="1200" dirty="0">
                <a:solidFill>
                  <a:schemeClr val="dk1"/>
                </a:solidFill>
                <a:latin typeface="Times New Roman"/>
                <a:ea typeface="Times New Roman"/>
                <a:cs typeface="Times New Roman"/>
                <a:sym typeface="Times New Roman"/>
              </a:rPr>
              <a:t>”, antiguo-moderno</a:t>
            </a:r>
            <a:endParaRPr sz="1200" dirty="0">
              <a:solidFill>
                <a:schemeClr val="dk1"/>
              </a:solidFill>
              <a:latin typeface="Times New Roman"/>
              <a:ea typeface="Times New Roman"/>
              <a:cs typeface="Times New Roman"/>
              <a:sym typeface="Times New Roman"/>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51"/>
                                        </p:tgtEl>
                                      </p:cBhvr>
                                    </p:animEffect>
                                    <p:animScale>
                                      <p:cBhvr>
                                        <p:cTn id="7" dur="250" autoRev="1" fill="hold"/>
                                        <p:tgtEl>
                                          <p:spTgt spid="175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52"/>
                                        </p:tgtEl>
                                        <p:attrNameLst>
                                          <p:attrName>style.visibility</p:attrName>
                                        </p:attrNameLst>
                                      </p:cBhvr>
                                      <p:to>
                                        <p:strVal val="visible"/>
                                      </p:to>
                                    </p:set>
                                    <p:anim calcmode="lin" valueType="num">
                                      <p:cBhvr>
                                        <p:cTn id="12" dur="500" fill="hold"/>
                                        <p:tgtEl>
                                          <p:spTgt spid="1752"/>
                                        </p:tgtEl>
                                        <p:attrNameLst>
                                          <p:attrName>ppt_w</p:attrName>
                                        </p:attrNameLst>
                                      </p:cBhvr>
                                      <p:tavLst>
                                        <p:tav tm="0">
                                          <p:val>
                                            <p:fltVal val="0"/>
                                          </p:val>
                                        </p:tav>
                                        <p:tav tm="100000">
                                          <p:val>
                                            <p:strVal val="#ppt_w"/>
                                          </p:val>
                                        </p:tav>
                                      </p:tavLst>
                                    </p:anim>
                                    <p:anim calcmode="lin" valueType="num">
                                      <p:cBhvr>
                                        <p:cTn id="13" dur="500" fill="hold"/>
                                        <p:tgtEl>
                                          <p:spTgt spid="1752"/>
                                        </p:tgtEl>
                                        <p:attrNameLst>
                                          <p:attrName>ppt_h</p:attrName>
                                        </p:attrNameLst>
                                      </p:cBhvr>
                                      <p:tavLst>
                                        <p:tav tm="0">
                                          <p:val>
                                            <p:fltVal val="0"/>
                                          </p:val>
                                        </p:tav>
                                        <p:tav tm="100000">
                                          <p:val>
                                            <p:strVal val="#ppt_h"/>
                                          </p:val>
                                        </p:tav>
                                      </p:tavLst>
                                    </p:anim>
                                    <p:animEffect transition="in" filter="fade">
                                      <p:cBhvr>
                                        <p:cTn id="14" dur="500"/>
                                        <p:tgtEl>
                                          <p:spTgt spid="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42"/>
          <p:cNvSpPr txBox="1">
            <a:spLocks noGrp="1"/>
          </p:cNvSpPr>
          <p:nvPr>
            <p:ph type="subTitle" idx="1"/>
          </p:nvPr>
        </p:nvSpPr>
        <p:spPr>
          <a:xfrm>
            <a:off x="3197650" y="411400"/>
            <a:ext cx="4740000" cy="1845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dirty="0">
                <a:solidFill>
                  <a:schemeClr val="dk1"/>
                </a:solidFill>
                <a:latin typeface="Arial"/>
                <a:ea typeface="Arial"/>
                <a:cs typeface="Arial"/>
                <a:sym typeface="Arial"/>
              </a:rPr>
              <a:t>Nuestro objetivo es recopilar información de la </a:t>
            </a:r>
            <a:r>
              <a:rPr lang="es-419" sz="1600" dirty="0" err="1">
                <a:solidFill>
                  <a:schemeClr val="dk1"/>
                </a:solidFill>
                <a:latin typeface="Arial"/>
                <a:ea typeface="Arial"/>
                <a:cs typeface="Arial"/>
                <a:sym typeface="Arial"/>
              </a:rPr>
              <a:t>mecatronica</a:t>
            </a:r>
            <a:r>
              <a:rPr lang="es-419" sz="1600" dirty="0">
                <a:solidFill>
                  <a:schemeClr val="dk1"/>
                </a:solidFill>
                <a:latin typeface="Arial"/>
                <a:ea typeface="Arial"/>
                <a:cs typeface="Arial"/>
                <a:sym typeface="Arial"/>
              </a:rPr>
              <a:t> </a:t>
            </a:r>
            <a:r>
              <a:rPr lang="es-419" sz="1600" b="1" dirty="0">
                <a:solidFill>
                  <a:schemeClr val="accent1"/>
                </a:solidFill>
                <a:latin typeface="Arial"/>
                <a:ea typeface="Arial"/>
                <a:cs typeface="Arial"/>
                <a:sym typeface="Arial"/>
              </a:rPr>
              <a:t>y </a:t>
            </a:r>
            <a:r>
              <a:rPr lang="es-419" sz="1600" dirty="0">
                <a:solidFill>
                  <a:schemeClr val="dk1"/>
                </a:solidFill>
                <a:latin typeface="Arial"/>
                <a:ea typeface="Arial"/>
                <a:cs typeface="Arial"/>
                <a:sym typeface="Arial"/>
              </a:rPr>
              <a:t>sus procesos de automatización, mostrarla y llegar a una conclusión si esto nos beneficia o perjudica al ser humano, dejando en claro que el lector puede tener su propio juicio.</a:t>
            </a:r>
            <a:endParaRPr sz="1600" dirty="0">
              <a:solidFill>
                <a:schemeClr val="dk1"/>
              </a:solidFill>
              <a:latin typeface="Arial"/>
              <a:ea typeface="Arial"/>
              <a:cs typeface="Arial"/>
              <a:sym typeface="Arial"/>
            </a:endParaRPr>
          </a:p>
        </p:txBody>
      </p:sp>
      <p:pic>
        <p:nvPicPr>
          <p:cNvPr id="1758" name="Google Shape;1758;p42"/>
          <p:cNvPicPr preferRelativeResize="0"/>
          <p:nvPr/>
        </p:nvPicPr>
        <p:blipFill>
          <a:blip r:embed="rId3">
            <a:alphaModFix/>
          </a:blip>
          <a:stretch>
            <a:fillRect/>
          </a:stretch>
        </p:blipFill>
        <p:spPr>
          <a:xfrm>
            <a:off x="1462950" y="2546975"/>
            <a:ext cx="5115050" cy="193922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58"/>
                                        </p:tgtEl>
                                      </p:cBhvr>
                                    </p:animEffect>
                                    <p:animScale>
                                      <p:cBhvr>
                                        <p:cTn id="7" dur="250" autoRev="1" fill="hold"/>
                                        <p:tgtEl>
                                          <p:spTgt spid="17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6|0.7"/>
</p:tagLst>
</file>

<file path=ppt/tags/tag2.xml><?xml version="1.0" encoding="utf-8"?>
<p:tagLst xmlns:a="http://schemas.openxmlformats.org/drawingml/2006/main" xmlns:r="http://schemas.openxmlformats.org/officeDocument/2006/relationships" xmlns:p="http://schemas.openxmlformats.org/presentationml/2006/main">
  <p:tag name="TIMING" val="|0.6|0.5|0.4"/>
</p:tagLst>
</file>

<file path=ppt/tags/tag3.xml><?xml version="1.0" encoding="utf-8"?>
<p:tagLst xmlns:a="http://schemas.openxmlformats.org/drawingml/2006/main" xmlns:r="http://schemas.openxmlformats.org/officeDocument/2006/relationships" xmlns:p="http://schemas.openxmlformats.org/presentationml/2006/main">
  <p:tag name="TIMING" val="|0.5|0.3|0.2"/>
</p:tagLst>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1608</Words>
  <Application>Microsoft Office PowerPoint</Application>
  <PresentationFormat>On-screen Show (16:9)</PresentationFormat>
  <Paragraphs>146</Paragraphs>
  <Slides>34</Slides>
  <Notes>34</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Roboto Condensed Light</vt:lpstr>
      <vt:lpstr>Times New Roman</vt:lpstr>
      <vt:lpstr>Fjalla One</vt:lpstr>
      <vt:lpstr>Barlow Semi Condensed</vt:lpstr>
      <vt:lpstr>Arial</vt:lpstr>
      <vt:lpstr>Barlow Semi Condensed Medium</vt:lpstr>
      <vt:lpstr>Technology Consulting by Slidesgo</vt:lpstr>
      <vt:lpstr>A1. Presentación electrónica eficaz sobre una problemática relacionada con su área disciplinar. Maestro: Ing. Jorge Alejandro Lozano González Semestre: Enero - Junio 2022 Grupo: 037</vt:lpstr>
      <vt:lpstr>La mecatrónica y su automatización de procesos  </vt:lpstr>
      <vt:lpstr>Objetivo </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Introducción </vt:lpstr>
      <vt:lpstr>PowerPoint Presentation</vt:lpstr>
      <vt:lpstr>PowerPoint Presentation</vt:lpstr>
      <vt:lpstr>PowerPoint Presentation</vt:lpstr>
      <vt:lpstr>PowerPoint Presentation</vt:lpstr>
      <vt:lpstr>Desarrollo</vt:lpstr>
      <vt:lpstr>Autos inteligentes en la vida cotidiana </vt:lpstr>
      <vt:lpstr>BENEFICIOS </vt:lpstr>
      <vt:lpstr>CONTRAS </vt:lpstr>
      <vt:lpstr>PowerPoint Presentation</vt:lpstr>
      <vt:lpstr>¿QUÉ TAN SEGUROS SON ESTOS AUTOS ?</vt:lpstr>
      <vt:lpstr>Noticia de accidente </vt:lpstr>
      <vt:lpstr>Noticia de accidente </vt:lpstr>
      <vt:lpstr>¿Y LOS CONDUCTORES?</vt:lpstr>
      <vt:lpstr>Despidos masivos</vt:lpstr>
      <vt:lpstr>Conclusión </vt:lpstr>
      <vt:lpstr>Mecatrónica </vt:lpstr>
      <vt:lpstr>PowerPoint Presentation</vt:lpstr>
      <vt:lpstr>¿REALMENTE ESTE TIPO DE AUTOS NOS AYUDARÁ?</vt:lpstr>
      <vt:lpstr>Referencias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Presentación electrónica eficaz sobre una problemática relacionada con su área disciplinar. Maestro: Ing. Jorge Alejandro Lozano González Semestre: Enero - Junio 2022 Grupo: 037</dc:title>
  <dc:creator>Ley Hernandez</dc:creator>
  <cp:lastModifiedBy>Ley Hernandez</cp:lastModifiedBy>
  <cp:revision>6</cp:revision>
  <dcterms:modified xsi:type="dcterms:W3CDTF">2022-05-04T02:25:29Z</dcterms:modified>
</cp:coreProperties>
</file>